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57" r:id="rId4"/>
    <p:sldId id="258" r:id="rId5"/>
    <p:sldId id="277" r:id="rId6"/>
    <p:sldId id="259" r:id="rId7"/>
    <p:sldId id="265" r:id="rId8"/>
    <p:sldId id="268" r:id="rId9"/>
    <p:sldId id="278" r:id="rId10"/>
    <p:sldId id="260" r:id="rId11"/>
    <p:sldId id="269" r:id="rId12"/>
    <p:sldId id="270" r:id="rId13"/>
    <p:sldId id="279" r:id="rId14"/>
    <p:sldId id="266" r:id="rId15"/>
    <p:sldId id="271" r:id="rId16"/>
    <p:sldId id="272" r:id="rId17"/>
    <p:sldId id="280" r:id="rId18"/>
    <p:sldId id="261" r:id="rId19"/>
    <p:sldId id="267" r:id="rId20"/>
    <p:sldId id="274" r:id="rId21"/>
    <p:sldId id="273" r:id="rId22"/>
    <p:sldId id="275"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713" autoAdjust="0"/>
  </p:normalViewPr>
  <p:slideViewPr>
    <p:cSldViewPr>
      <p:cViewPr varScale="1">
        <p:scale>
          <a:sx n="66" d="100"/>
          <a:sy n="66" d="100"/>
        </p:scale>
        <p:origin x="-1608" y="-108"/>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3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7F65-73BC-4AFA-86C2-F0C67D1212A6}" type="datetimeFigureOut">
              <a:rPr lang="en-US" smtClean="0"/>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FCEA2-2B1B-4970-8AD2-BF38CE194355}" type="slidenum">
              <a:rPr lang="en-US" smtClean="0"/>
              <a:t>‹#›</a:t>
            </a:fld>
            <a:endParaRPr lang="en-US"/>
          </a:p>
        </p:txBody>
      </p:sp>
    </p:spTree>
    <p:extLst>
      <p:ext uri="{BB962C8B-B14F-4D97-AF65-F5344CB8AC3E}">
        <p14:creationId xmlns:p14="http://schemas.microsoft.com/office/powerpoint/2010/main" val="239297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usgbc.org/LEED/" TargetMode="External"/><Relationship Id="rId3" Type="http://schemas.openxmlformats.org/officeDocument/2006/relationships/hyperlink" Target="http://www.urbancincy.com/2010/11/avondale-celebrates-the-completion-of-cincinnatis-first-leed-certified-affordable-housing-development/" TargetMode="External"/><Relationship Id="rId7" Type="http://schemas.openxmlformats.org/officeDocument/2006/relationships/hyperlink" Target="http://maps.google.com/maps?f=q&amp;source=s_q&amp;hl=en&amp;geocode=&amp;q=3511+Harvey+Avenue,+Cincinnati,+OH&amp;sll=37.0625,-95.677068&amp;sspn=32.885543,78.662109&amp;ie=UTF8&amp;hq=&amp;hnear=3511+Harvey+Ave,+Cincinnati,+Hamilton,+Ohio+45229&amp;z=16"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citystudiosarch.com/" TargetMode="External"/><Relationship Id="rId5" Type="http://schemas.openxmlformats.org/officeDocument/2006/relationships/hyperlink" Target="http://www.modelgroup.net/" TargetMode="External"/><Relationship Id="rId10" Type="http://schemas.openxmlformats.org/officeDocument/2006/relationships/hyperlink" Target="http://www.cddcinc.org/CurrentProjects/Avondale01.htm" TargetMode="External"/><Relationship Id="rId4" Type="http://schemas.openxmlformats.org/officeDocument/2006/relationships/hyperlink" Target="http://www.urbancincy.com/author/kevinwright/" TargetMode="External"/><Relationship Id="rId9" Type="http://schemas.openxmlformats.org/officeDocument/2006/relationships/hyperlink" Target="http://www.recovery.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p:txBody>
      </p:sp>
      <p:sp>
        <p:nvSpPr>
          <p:cNvPr id="4" name="Slide Number Placeholder 3"/>
          <p:cNvSpPr>
            <a:spLocks noGrp="1"/>
          </p:cNvSpPr>
          <p:nvPr>
            <p:ph type="sldNum" sz="quarter" idx="10"/>
          </p:nvPr>
        </p:nvSpPr>
        <p:spPr/>
        <p:txBody>
          <a:bodyPr/>
          <a:lstStyle/>
          <a:p>
            <a:fld id="{F56FCEA2-2B1B-4970-8AD2-BF38CE194355}" type="slidenum">
              <a:rPr lang="en-US" smtClean="0"/>
              <a:t>6</a:t>
            </a:fld>
            <a:endParaRPr lang="en-US"/>
          </a:p>
        </p:txBody>
      </p:sp>
    </p:spTree>
    <p:extLst>
      <p:ext uri="{BB962C8B-B14F-4D97-AF65-F5344CB8AC3E}">
        <p14:creationId xmlns:p14="http://schemas.microsoft.com/office/powerpoint/2010/main" val="97691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Westlawn</a:t>
            </a:r>
            <a:r>
              <a:rPr lang="en-US" sz="1200" b="1" kern="1200" dirty="0" smtClean="0">
                <a:solidFill>
                  <a:schemeClr val="tx1"/>
                </a:solidFill>
                <a:effectLst/>
                <a:latin typeface="+mn-lt"/>
                <a:ea typeface="+mn-ea"/>
                <a:cs typeface="+mn-cs"/>
              </a:rPr>
              <a:t> Gardens Certified as World's Highest-Rated LEED Neighborhood Development (www.hacm.org)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MILWAUKEE – Two Housing Authority of the City of Milwaukee developments, </a:t>
            </a:r>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and Olga Village, have earned prestigious international energy efficiency awards.</a:t>
            </a:r>
          </a:p>
          <a:p>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has achieved Leadership in Energy &amp; Environmental Design for Neighborhood Development (LEED-ND) Stage 3 Silver Certification, placing it at the top of an elite group of LEED certified developments that emphasize sustainability. As the world’s first LEED-ND Stage 3 Silver-certified project, it is the highest-rated neighborhood under current LEED standards (v2009).</a:t>
            </a:r>
          </a:p>
          <a:p>
            <a:r>
              <a:rPr lang="en-US" sz="1200" kern="1200" dirty="0" smtClean="0">
                <a:solidFill>
                  <a:schemeClr val="tx1"/>
                </a:solidFill>
                <a:effectLst/>
                <a:latin typeface="+mn-lt"/>
                <a:ea typeface="+mn-ea"/>
                <a:cs typeface="+mn-cs"/>
              </a:rPr>
              <a:t>“This innovative project represents a new vision for sustainable and affordable housing projects,” said Milwaukee Mayor Tom Barrett. “</a:t>
            </a:r>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is a true example of how social, environmental and financial sustainability can be achieved within a public housing project’s limited budget. It proves that even low- and moderate-income communities can vibrantly revitalize themselves through smart growth and appropriate design choices.”</a:t>
            </a:r>
          </a:p>
          <a:p>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a redevelopment of the eastern half of the former </a:t>
            </a:r>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development, includes multifamily buildings, townhomes, and single-family homes housing more than 300 residents. The residential portion of the development is now 100-percent leased, providing essential housing for the north side mixed-income neighborhood.</a:t>
            </a:r>
          </a:p>
          <a:p>
            <a:r>
              <a:rPr lang="en-US" sz="1200" kern="1200" dirty="0" smtClean="0">
                <a:solidFill>
                  <a:schemeClr val="tx1"/>
                </a:solidFill>
                <a:effectLst/>
                <a:latin typeface="+mn-lt"/>
                <a:ea typeface="+mn-ea"/>
                <a:cs typeface="+mn-cs"/>
              </a:rPr>
              <a:t>LEED-ND recognizes development projects that successfully protect and enhance the overall health, environment and quality of life in a neighborhood. LEED-ND projects provide exemplary examples of smart growth, urbanism and green building. The design of the 33-acre </a:t>
            </a:r>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neighborhood includes a number of sustainable features, including a 30,000-square foot community garden and sustainable food production program, geothermal heated and cooled apartment buildings, </a:t>
            </a:r>
            <a:r>
              <a:rPr lang="en-US" sz="1200" kern="1200" dirty="0" err="1" smtClean="0">
                <a:solidFill>
                  <a:schemeClr val="tx1"/>
                </a:solidFill>
                <a:effectLst/>
                <a:latin typeface="+mn-lt"/>
                <a:ea typeface="+mn-ea"/>
                <a:cs typeface="+mn-cs"/>
              </a:rPr>
              <a:t>bioswale</a:t>
            </a:r>
            <a:r>
              <a:rPr lang="en-US" sz="1200" kern="1200" dirty="0" smtClean="0">
                <a:solidFill>
                  <a:schemeClr val="tx1"/>
                </a:solidFill>
                <a:effectLst/>
                <a:latin typeface="+mn-lt"/>
                <a:ea typeface="+mn-ea"/>
                <a:cs typeface="+mn-cs"/>
              </a:rPr>
              <a:t> rain gardens, weather-resistant low maintenance exterior finishes, high walkability, and smart design choices, all of which qualified it for this certification.</a:t>
            </a:r>
          </a:p>
          <a:p>
            <a:r>
              <a:rPr lang="en-US" sz="1200" kern="1200" dirty="0" err="1" smtClean="0">
                <a:solidFill>
                  <a:schemeClr val="tx1"/>
                </a:solidFill>
                <a:effectLst/>
                <a:latin typeface="+mn-lt"/>
                <a:ea typeface="+mn-ea"/>
                <a:cs typeface="+mn-cs"/>
              </a:rPr>
              <a:t>Westlawn</a:t>
            </a:r>
            <a:r>
              <a:rPr lang="en-US" sz="1200" kern="1200" dirty="0" smtClean="0">
                <a:solidFill>
                  <a:schemeClr val="tx1"/>
                </a:solidFill>
                <a:effectLst/>
                <a:latin typeface="+mn-lt"/>
                <a:ea typeface="+mn-ea"/>
                <a:cs typeface="+mn-cs"/>
              </a:rPr>
              <a:t> Gardens also features Milwaukee’s first LEED Platinum-certified home, the highest level of certification available. LEED for Homes recognizes homes that are designed and built for energy and resource efficiency as well as leading to more healthy and durable environments for occupants. </a:t>
            </a:r>
          </a:p>
          <a:p>
            <a:r>
              <a:rPr lang="en-US" sz="1200" kern="1200" dirty="0" smtClean="0">
                <a:solidFill>
                  <a:schemeClr val="tx1"/>
                </a:solidFill>
                <a:effectLst/>
                <a:latin typeface="+mn-lt"/>
                <a:ea typeface="+mn-ea"/>
                <a:cs typeface="+mn-cs"/>
              </a:rPr>
              <a:t>Olga Village, a senior apartment development, has also received a Silver LEED certification for its green building practices. In addition, it has been awarded an “outstanding public energy efficiency project” distinction from</a:t>
            </a:r>
            <a:r>
              <a:rPr lang="en-US" sz="1200" i="1" kern="1200" dirty="0" smtClean="0">
                <a:solidFill>
                  <a:schemeClr val="tx1"/>
                </a:solidFill>
                <a:effectLst/>
                <a:latin typeface="+mn-lt"/>
                <a:ea typeface="+mn-ea"/>
                <a:cs typeface="+mn-cs"/>
              </a:rPr>
              <a:t> State &amp; Local Energy Report, a </a:t>
            </a:r>
            <a:r>
              <a:rPr lang="en-US" sz="1200" kern="1200" dirty="0" smtClean="0">
                <a:solidFill>
                  <a:schemeClr val="tx1"/>
                </a:solidFill>
                <a:effectLst/>
                <a:latin typeface="+mn-lt"/>
                <a:ea typeface="+mn-ea"/>
                <a:cs typeface="+mn-cs"/>
              </a:rPr>
              <a:t>major national industry publication. Olga Village is located on the campus of the United Community Center on Milwaukee’s south side.</a:t>
            </a:r>
          </a:p>
          <a:p>
            <a:r>
              <a:rPr lang="en-US" sz="1200" kern="1200" dirty="0" smtClean="0">
                <a:solidFill>
                  <a:schemeClr val="tx1"/>
                </a:solidFill>
                <a:effectLst/>
                <a:latin typeface="+mn-lt"/>
                <a:ea typeface="+mn-ea"/>
                <a:cs typeface="+mn-cs"/>
              </a:rPr>
              <a:t>“It is </a:t>
            </a:r>
            <a:r>
              <a:rPr lang="en-US" sz="1200" kern="1200" dirty="0" err="1" smtClean="0">
                <a:solidFill>
                  <a:schemeClr val="tx1"/>
                </a:solidFill>
                <a:effectLst/>
                <a:latin typeface="+mn-lt"/>
                <a:ea typeface="+mn-ea"/>
                <a:cs typeface="+mn-cs"/>
              </a:rPr>
              <a:t>asignificant</a:t>
            </a:r>
            <a:r>
              <a:rPr lang="en-US" sz="1200" kern="1200" dirty="0" smtClean="0">
                <a:solidFill>
                  <a:schemeClr val="tx1"/>
                </a:solidFill>
                <a:effectLst/>
                <a:latin typeface="+mn-lt"/>
                <a:ea typeface="+mn-ea"/>
                <a:cs typeface="+mn-cs"/>
              </a:rPr>
              <a:t> honor to receive these recognitions,” said Housing Authority Secretary-Executive Director Tony Pérez. “We have prioritized energy-efficiency innovation and incorporated leading-edge design in our projects, which saves taxpayers money and gives our residents additional pride in their homes. These recognitions validate the work we do.” </a:t>
            </a:r>
          </a:p>
          <a:p>
            <a:r>
              <a:rPr lang="en-US" sz="1200" i="1" kern="1200" dirty="0" smtClean="0">
                <a:solidFill>
                  <a:schemeClr val="tx1"/>
                </a:solidFill>
                <a:effectLst/>
                <a:latin typeface="+mn-lt"/>
                <a:ea typeface="+mn-ea"/>
                <a:cs typeface="+mn-cs"/>
              </a:rPr>
              <a:t>State &amp; Local Energy Report</a:t>
            </a:r>
            <a:r>
              <a:rPr lang="en-US" sz="1200" kern="1200" dirty="0" smtClean="0">
                <a:solidFill>
                  <a:schemeClr val="tx1"/>
                </a:solidFill>
                <a:effectLst/>
                <a:latin typeface="+mn-lt"/>
                <a:ea typeface="+mn-ea"/>
                <a:cs typeface="+mn-cs"/>
              </a:rPr>
              <a:t> recognized Olga Village as one of four outstanding public energy efficiency projects nationwide. The building received the New Construction award in the publication’s National Residential Energy Efficiency Awards. </a:t>
            </a:r>
          </a:p>
          <a:p>
            <a:r>
              <a:rPr lang="en-US" sz="1200" kern="1200" dirty="0" smtClean="0">
                <a:solidFill>
                  <a:schemeClr val="tx1"/>
                </a:solidFill>
                <a:effectLst/>
                <a:latin typeface="+mn-lt"/>
                <a:ea typeface="+mn-ea"/>
                <a:cs typeface="+mn-cs"/>
              </a:rPr>
              <a:t>Olga Village received this distinction after implementing a wide variety of sustainable approaches and energy efficiencies in its design and construction. The Housing Authority enacted a number of measures, including the installation of a 26-panel solar array on the roof and condensing gas boilers that will cut energy use for domestic hot water by 63 percent. In addition, the Housing Authority built ground-source heat pumps that connect to a 300-foot-deep water loop, anticipated to achieve a 62-percent decrease in the energy needed for heating and cooling at Olga Village.</a:t>
            </a:r>
          </a:p>
          <a:p>
            <a:r>
              <a:rPr lang="en-US" sz="1200" kern="1200" dirty="0" smtClean="0">
                <a:solidFill>
                  <a:schemeClr val="tx1"/>
                </a:solidFill>
                <a:effectLst/>
                <a:latin typeface="+mn-lt"/>
                <a:ea typeface="+mn-ea"/>
                <a:cs typeface="+mn-cs"/>
              </a:rPr>
              <a:t>Olga Village and the attached UCC Senior Center bring affordable senior housing and an expanded community space to the city’s south side. The development includes 37 affordable homes for seniors and more space for community activities. </a:t>
            </a:r>
          </a:p>
          <a:p>
            <a:r>
              <a:rPr lang="en-US" sz="1200" kern="1200" dirty="0" smtClean="0">
                <a:solidFill>
                  <a:schemeClr val="tx1"/>
                </a:solidFill>
                <a:effectLst/>
                <a:latin typeface="+mn-lt"/>
                <a:ea typeface="+mn-ea"/>
                <a:cs typeface="+mn-cs"/>
              </a:rPr>
              <a:t>“Through our partnership with the Housing Authority of the City of Milwaukee, Olga Village has not only provided a new home to many low-income seniors, but with the expanded UCC Senior Center, we have seen a record-high utilization of our services of recreation, health and nutrition for seniors. This project has been of huge benefit to the seniors living on the city’s south side,” said Ricardo Diaz, executive director of the United Community Center. “With reduced energy use, the project provides an even greater benefit to the environment and the overall community. These kinds of projects are at the tip of a future wave for affordable housing and an improved quality of life in Milwaukee’s neighborhoods.”</a:t>
            </a:r>
          </a:p>
          <a:p>
            <a:r>
              <a:rPr lang="en-US" sz="1200" kern="1200" dirty="0" smtClean="0">
                <a:solidFill>
                  <a:schemeClr val="tx1"/>
                </a:solidFill>
                <a:effectLst/>
                <a:latin typeface="+mn-lt"/>
                <a:ea typeface="+mn-ea"/>
                <a:cs typeface="+mn-cs"/>
              </a:rPr>
              <a:t>“We are very proud of the work that has gone into our new projects,” said Pérez. “We are leading the way nationally in setting a new standard for affordable housing development. We thank the U.S. Green Building Council and </a:t>
            </a:r>
            <a:r>
              <a:rPr lang="en-US" sz="1200" i="1" kern="1200" dirty="0" smtClean="0">
                <a:solidFill>
                  <a:schemeClr val="tx1"/>
                </a:solidFill>
                <a:effectLst/>
                <a:latin typeface="+mn-lt"/>
                <a:ea typeface="+mn-ea"/>
                <a:cs typeface="+mn-cs"/>
              </a:rPr>
              <a:t>State &amp; Local Energy Report </a:t>
            </a:r>
            <a:r>
              <a:rPr lang="en-US" sz="1200" kern="1200" dirty="0" smtClean="0">
                <a:solidFill>
                  <a:schemeClr val="tx1"/>
                </a:solidFill>
                <a:effectLst/>
                <a:latin typeface="+mn-lt"/>
                <a:ea typeface="+mn-ea"/>
                <a:cs typeface="+mn-cs"/>
              </a:rPr>
              <a:t>for recognizing our innovative projects.”</a:t>
            </a:r>
          </a:p>
          <a:p>
            <a:r>
              <a:rPr lang="en-US" sz="1200" kern="1200" dirty="0" smtClean="0">
                <a:solidFill>
                  <a:schemeClr val="tx1"/>
                </a:solidFill>
                <a:effectLst/>
                <a:latin typeface="+mn-lt"/>
                <a:ea typeface="+mn-ea"/>
                <a:cs typeface="+mn-cs"/>
              </a:rPr>
              <a:t>The Housing Authority of the City of Milwaukee provides affordable housing options to more than 10,000 Milwaukee families. In addition, the Housing Authority works with families to achieve self-sufficiency through economic, health and social programs. </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17</a:t>
            </a:fld>
            <a:endParaRPr lang="en-US"/>
          </a:p>
        </p:txBody>
      </p:sp>
    </p:spTree>
    <p:extLst>
      <p:ext uri="{BB962C8B-B14F-4D97-AF65-F5344CB8AC3E}">
        <p14:creationId xmlns:p14="http://schemas.microsoft.com/office/powerpoint/2010/main" val="249687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18</a:t>
            </a:fld>
            <a:endParaRPr lang="en-US"/>
          </a:p>
        </p:txBody>
      </p:sp>
    </p:spTree>
    <p:extLst>
      <p:ext uri="{BB962C8B-B14F-4D97-AF65-F5344CB8AC3E}">
        <p14:creationId xmlns:p14="http://schemas.microsoft.com/office/powerpoint/2010/main" val="59796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19</a:t>
            </a:fld>
            <a:endParaRPr lang="en-US"/>
          </a:p>
        </p:txBody>
      </p:sp>
    </p:spTree>
    <p:extLst>
      <p:ext uri="{BB962C8B-B14F-4D97-AF65-F5344CB8AC3E}">
        <p14:creationId xmlns:p14="http://schemas.microsoft.com/office/powerpoint/2010/main" val="59796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OPTION 1. </a:t>
            </a:r>
            <a:r>
              <a:rPr lang="en-US" sz="1200" b="0" i="0" u="none" strike="noStrike" kern="1200" baseline="0" dirty="0" err="1" smtClean="0">
                <a:solidFill>
                  <a:schemeClr val="tx1"/>
                </a:solidFill>
                <a:latin typeface="+mn-lt"/>
                <a:ea typeface="+mn-ea"/>
                <a:cs typeface="+mn-cs"/>
              </a:rPr>
              <a:t>Nonroof</a:t>
            </a:r>
            <a:r>
              <a:rPr lang="en-US" sz="1200" b="0" i="0" u="none" strike="noStrike" kern="1200" baseline="0" dirty="0" smtClean="0">
                <a:solidFill>
                  <a:schemeClr val="tx1"/>
                </a:solidFill>
                <a:latin typeface="+mn-lt"/>
                <a:ea typeface="+mn-ea"/>
                <a:cs typeface="+mn-cs"/>
              </a:rPr>
              <a:t> Measures </a:t>
            </a:r>
          </a:p>
          <a:p>
            <a:r>
              <a:rPr lang="en-US" sz="1200" b="0" i="0" u="none" strike="noStrike" kern="1200" baseline="0" dirty="0" smtClean="0">
                <a:solidFill>
                  <a:schemeClr val="tx1"/>
                </a:solidFill>
                <a:latin typeface="+mn-lt"/>
                <a:ea typeface="+mn-ea"/>
                <a:cs typeface="+mn-cs"/>
              </a:rPr>
              <a:t>Use any combination of the following strategies for 50% of the </a:t>
            </a:r>
            <a:r>
              <a:rPr lang="en-US" sz="1200" b="0" i="0" u="none" strike="noStrike" kern="1200" baseline="0" dirty="0" err="1" smtClean="0">
                <a:solidFill>
                  <a:schemeClr val="tx1"/>
                </a:solidFill>
                <a:latin typeface="+mn-lt"/>
                <a:ea typeface="+mn-ea"/>
                <a:cs typeface="+mn-cs"/>
              </a:rPr>
              <a:t>nonroof</a:t>
            </a:r>
            <a:r>
              <a:rPr lang="en-US" sz="1200" b="0" i="0" u="none" strike="noStrike" kern="1200" baseline="0" dirty="0" smtClean="0">
                <a:solidFill>
                  <a:schemeClr val="tx1"/>
                </a:solidFill>
                <a:latin typeface="+mn-lt"/>
                <a:ea typeface="+mn-ea"/>
                <a:cs typeface="+mn-cs"/>
              </a:rPr>
              <a:t> site hardscape (including roads, sidewalks, courtyards, parking lots, parking structures, and driveways): </a:t>
            </a:r>
          </a:p>
          <a:p>
            <a:r>
              <a:rPr lang="en-US" sz="1200" b="0" i="0" u="none" strike="noStrike" kern="1200" baseline="0" dirty="0" smtClean="0">
                <a:solidFill>
                  <a:schemeClr val="tx1"/>
                </a:solidFill>
                <a:latin typeface="+mn-lt"/>
                <a:ea typeface="+mn-ea"/>
                <a:cs typeface="+mn-cs"/>
              </a:rPr>
              <a:t>a. Provide shade from open structures, such as those supporting solar photovoltaic panels, canopied walkways, and vine pergolas, all with a solar reflectance index (SRI) of at least 29. </a:t>
            </a:r>
          </a:p>
          <a:p>
            <a:r>
              <a:rPr lang="en-US" sz="1200" b="0" i="0" u="none" strike="noStrike" kern="1200" baseline="0" dirty="0" smtClean="0">
                <a:solidFill>
                  <a:schemeClr val="tx1"/>
                </a:solidFill>
                <a:latin typeface="+mn-lt"/>
                <a:ea typeface="+mn-ea"/>
                <a:cs typeface="+mn-cs"/>
              </a:rPr>
              <a:t>b. Use paving materials with an SRI of at least 29. </a:t>
            </a:r>
          </a:p>
          <a:p>
            <a:r>
              <a:rPr lang="en-US" sz="1200" b="0" i="0" u="none" strike="noStrike" kern="1200" baseline="0" dirty="0" smtClean="0">
                <a:solidFill>
                  <a:schemeClr val="tx1"/>
                </a:solidFill>
                <a:latin typeface="+mn-lt"/>
                <a:ea typeface="+mn-ea"/>
                <a:cs typeface="+mn-cs"/>
              </a:rPr>
              <a:t>c. Install an open-grid pavement system that is at least 50% pervious. </a:t>
            </a:r>
          </a:p>
          <a:p>
            <a:r>
              <a:rPr lang="en-US" sz="1200" b="0" i="0" u="none" strike="noStrike" kern="1200" baseline="0" dirty="0" smtClean="0">
                <a:solidFill>
                  <a:schemeClr val="tx1"/>
                </a:solidFill>
                <a:latin typeface="+mn-lt"/>
                <a:ea typeface="+mn-ea"/>
                <a:cs typeface="+mn-cs"/>
              </a:rPr>
              <a:t>d. Provide shade from tree canopy (within ten years of landscape installation).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2. High-Reflectance and Vegetated Roofs </a:t>
            </a:r>
          </a:p>
          <a:p>
            <a:r>
              <a:rPr lang="en-US" sz="1200" b="0" i="0" u="none" strike="noStrike" kern="1200" baseline="0" dirty="0" smtClean="0">
                <a:solidFill>
                  <a:schemeClr val="tx1"/>
                </a:solidFill>
                <a:latin typeface="+mn-lt"/>
                <a:ea typeface="+mn-ea"/>
                <a:cs typeface="+mn-cs"/>
              </a:rPr>
              <a:t>Use roofing materials that have an SRI equal to or greater than the values in Table 1 for a minimum of 75% of the roof area of all new buildings within the </a:t>
            </a:r>
            <a:r>
              <a:rPr lang="en-US" sz="1200" b="0" i="1" u="none" strike="noStrike" kern="1200" baseline="0" dirty="0" smtClean="0">
                <a:solidFill>
                  <a:schemeClr val="tx1"/>
                </a:solidFill>
                <a:latin typeface="+mn-lt"/>
                <a:ea typeface="+mn-ea"/>
                <a:cs typeface="+mn-cs"/>
              </a:rPr>
              <a:t>project</a:t>
            </a:r>
            <a:r>
              <a:rPr lang="en-US" sz="1200" b="0" i="0" u="none" strike="noStrike" kern="1200" baseline="0" dirty="0" smtClean="0">
                <a:solidFill>
                  <a:schemeClr val="tx1"/>
                </a:solidFill>
                <a:latin typeface="+mn-lt"/>
                <a:ea typeface="+mn-ea"/>
                <a:cs typeface="+mn-cs"/>
              </a:rPr>
              <a:t>; or install a vegetated (“green”) roof for at least 50% of the roof area of all new buildings within the project. Combinations of SRI compliant and vegetated roofs can be used provided they satisfy the equation in Option 3.Combinations of SRI-compliant and vegetated roofs can be used provided they collectively cover 75% of the roof area of all new buildings (use the equation in Option 3). </a:t>
            </a:r>
          </a:p>
          <a:p>
            <a:r>
              <a:rPr lang="en-US" sz="1200" b="0" i="0" u="none" strike="noStrike" kern="1200" baseline="0" dirty="0" smtClean="0">
                <a:solidFill>
                  <a:schemeClr val="tx1"/>
                </a:solidFill>
                <a:latin typeface="+mn-lt"/>
                <a:ea typeface="+mn-ea"/>
                <a:cs typeface="+mn-cs"/>
              </a:rPr>
              <a:t>Table 1. Minimum solar reflectance index value, by roof slope </a:t>
            </a:r>
            <a:r>
              <a:rPr lang="en-US" sz="1200" b="1" i="0" u="none" strike="noStrike" kern="1200" baseline="0" dirty="0" smtClean="0">
                <a:solidFill>
                  <a:schemeClr val="tx1"/>
                </a:solidFill>
                <a:latin typeface="+mn-lt"/>
                <a:ea typeface="+mn-ea"/>
                <a:cs typeface="+mn-cs"/>
              </a:rPr>
              <a:t>Roof slope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SRI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Low (≤ 2:12) 	78 	</a:t>
            </a:r>
          </a:p>
          <a:p>
            <a:r>
              <a:rPr lang="en-US" sz="1200" b="0" i="0" u="none" strike="noStrike" kern="1200" baseline="0" dirty="0" smtClean="0">
                <a:solidFill>
                  <a:schemeClr val="tx1"/>
                </a:solidFill>
                <a:latin typeface="+mn-lt"/>
                <a:ea typeface="+mn-ea"/>
                <a:cs typeface="+mn-cs"/>
              </a:rPr>
              <a:t>Steep (&gt; 2:12) 	29 	</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20</a:t>
            </a:fld>
            <a:endParaRPr lang="en-US"/>
          </a:p>
        </p:txBody>
      </p:sp>
    </p:spTree>
    <p:extLst>
      <p:ext uri="{BB962C8B-B14F-4D97-AF65-F5344CB8AC3E}">
        <p14:creationId xmlns:p14="http://schemas.microsoft.com/office/powerpoint/2010/main" val="144082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GIB Credit 17: Light Pollution Reduction </a:t>
            </a:r>
          </a:p>
          <a:p>
            <a:r>
              <a:rPr lang="en-US" sz="1200" b="0" i="0" u="none" strike="noStrike" kern="1200" baseline="0" dirty="0" smtClean="0">
                <a:solidFill>
                  <a:schemeClr val="tx1"/>
                </a:solidFill>
                <a:latin typeface="+mn-lt"/>
                <a:ea typeface="+mn-ea"/>
                <a:cs typeface="+mn-cs"/>
              </a:rPr>
              <a:t>1 point </a:t>
            </a:r>
          </a:p>
          <a:p>
            <a:r>
              <a:rPr lang="en-US" sz="1200" b="0" i="0" u="none" strike="noStrike" kern="1200" baseline="0" dirty="0" smtClean="0">
                <a:solidFill>
                  <a:schemeClr val="tx1"/>
                </a:solidFill>
                <a:latin typeface="+mn-lt"/>
                <a:ea typeface="+mn-ea"/>
                <a:cs typeface="+mn-cs"/>
              </a:rPr>
              <a:t>Intent </a:t>
            </a:r>
          </a:p>
          <a:p>
            <a:r>
              <a:rPr lang="en-US" sz="1200" b="0" i="0" u="none" strike="noStrike" kern="1200" baseline="0" dirty="0" smtClean="0">
                <a:solidFill>
                  <a:schemeClr val="tx1"/>
                </a:solidFill>
                <a:latin typeface="+mn-lt"/>
                <a:ea typeface="+mn-ea"/>
                <a:cs typeface="+mn-cs"/>
              </a:rPr>
              <a:t>To minimize light trespass from </a:t>
            </a:r>
            <a:r>
              <a:rPr lang="en-US" sz="1200" b="0" i="1" u="none" strike="noStrike" kern="1200" baseline="0" dirty="0" smtClean="0">
                <a:solidFill>
                  <a:schemeClr val="tx1"/>
                </a:solidFill>
                <a:latin typeface="+mn-lt"/>
                <a:ea typeface="+mn-ea"/>
                <a:cs typeface="+mn-cs"/>
              </a:rPr>
              <a:t>project </a:t>
            </a:r>
            <a:r>
              <a:rPr lang="en-US" sz="1200" b="0" i="0" u="none" strike="noStrike" kern="1200" baseline="0" dirty="0" smtClean="0">
                <a:solidFill>
                  <a:schemeClr val="tx1"/>
                </a:solidFill>
                <a:latin typeface="+mn-lt"/>
                <a:ea typeface="+mn-ea"/>
                <a:cs typeface="+mn-cs"/>
              </a:rPr>
              <a:t>sites, reduce sky-glow to increase night sky access, improve nighttime visibility through glare reduction, and reduce adverse effects on wildlife environments. </a:t>
            </a:r>
          </a:p>
          <a:p>
            <a:r>
              <a:rPr lang="en-US" sz="1200" b="0" i="0" u="none" strike="noStrike" kern="1200" baseline="0" dirty="0" smtClean="0">
                <a:solidFill>
                  <a:schemeClr val="tx1"/>
                </a:solidFill>
                <a:latin typeface="+mn-lt"/>
                <a:ea typeface="+mn-ea"/>
                <a:cs typeface="+mn-cs"/>
              </a:rPr>
              <a:t>Requirements </a:t>
            </a:r>
          </a:p>
          <a:p>
            <a:r>
              <a:rPr lang="en-US" sz="1200" b="0" i="0" u="none" strike="noStrike" kern="1200" baseline="0" dirty="0" smtClean="0">
                <a:solidFill>
                  <a:schemeClr val="tx1"/>
                </a:solidFill>
                <a:latin typeface="+mn-lt"/>
                <a:ea typeface="+mn-ea"/>
                <a:cs typeface="+mn-cs"/>
              </a:rPr>
              <a:t>“Shared areas” of a project are spaces and facilities dedicated to common use (publicly or privately owned). </a:t>
            </a:r>
          </a:p>
          <a:p>
            <a:r>
              <a:rPr lang="en-US" sz="1200" b="0" i="0" u="none" strike="noStrike" kern="1200" baseline="0" dirty="0" smtClean="0">
                <a:solidFill>
                  <a:schemeClr val="tx1"/>
                </a:solidFill>
                <a:latin typeface="+mn-lt"/>
                <a:ea typeface="+mn-ea"/>
                <a:cs typeface="+mn-cs"/>
              </a:rPr>
              <a:t>In residential areas, at least 50% of the external luminaires must have fixture-integrated lighting controls that use motion sensors to reduce light levels by at least 50% when no activity has been detected for 15 minutes. </a:t>
            </a:r>
          </a:p>
          <a:p>
            <a:r>
              <a:rPr lang="en-US" sz="1200" b="0" i="0" u="none" strike="noStrike" kern="1200" baseline="0" dirty="0" smtClean="0">
                <a:solidFill>
                  <a:schemeClr val="tx1"/>
                </a:solidFill>
                <a:latin typeface="+mn-lt"/>
                <a:ea typeface="+mn-ea"/>
                <a:cs typeface="+mn-cs"/>
              </a:rPr>
              <a:t>AND </a:t>
            </a:r>
          </a:p>
          <a:p>
            <a:r>
              <a:rPr lang="en-US" sz="1200" b="0" i="0" u="none" strike="noStrike" kern="1200" baseline="0" dirty="0" smtClean="0">
                <a:solidFill>
                  <a:schemeClr val="tx1"/>
                </a:solidFill>
                <a:latin typeface="+mn-lt"/>
                <a:ea typeface="+mn-ea"/>
                <a:cs typeface="+mn-cs"/>
              </a:rPr>
              <a:t>In all shared areas, install automatic controls that turn off exterior lighting when sufficient daylight is available and when the lighting is not required during nighttime hours; these lights must meet the total exterior lighting power allowance requirements in Table 3. </a:t>
            </a:r>
          </a:p>
          <a:p>
            <a:r>
              <a:rPr lang="en-US" sz="1200" b="0" i="0" u="none" strike="noStrike" kern="1200" baseline="0" dirty="0" smtClean="0">
                <a:solidFill>
                  <a:schemeClr val="tx1"/>
                </a:solidFill>
                <a:latin typeface="+mn-lt"/>
                <a:ea typeface="+mn-ea"/>
                <a:cs typeface="+mn-cs"/>
              </a:rPr>
              <a:t>AND </a:t>
            </a:r>
          </a:p>
          <a:p>
            <a:r>
              <a:rPr lang="en-US" sz="1200" b="0" i="0" u="none" strike="noStrike" kern="1200" baseline="0" dirty="0" smtClean="0">
                <a:solidFill>
                  <a:schemeClr val="tx1"/>
                </a:solidFill>
                <a:latin typeface="+mn-lt"/>
                <a:ea typeface="+mn-ea"/>
                <a:cs typeface="+mn-cs"/>
              </a:rPr>
              <a:t>Document which lighting zone or zones (Table 1) describe the project, and for all shared areas, follow the requirements in Table 2. If two or more different zones border the project, use the most stringent </a:t>
            </a:r>
            <a:r>
              <a:rPr lang="en-US" sz="1200" b="0" i="0" u="none" strike="noStrike" kern="1200" baseline="0" dirty="0" err="1" smtClean="0">
                <a:solidFill>
                  <a:schemeClr val="tx1"/>
                </a:solidFill>
                <a:latin typeface="+mn-lt"/>
                <a:ea typeface="+mn-ea"/>
                <a:cs typeface="+mn-cs"/>
              </a:rPr>
              <a:t>uplight</a:t>
            </a:r>
            <a:r>
              <a:rPr lang="en-US" sz="1200" b="0" i="0" u="none" strike="noStrike" kern="1200" baseline="0" dirty="0" smtClean="0">
                <a:solidFill>
                  <a:schemeClr val="tx1"/>
                </a:solidFill>
                <a:latin typeface="+mn-lt"/>
                <a:ea typeface="+mn-ea"/>
                <a:cs typeface="+mn-cs"/>
              </a:rPr>
              <a:t> requirements, and use light trespass requirements for the adjacent zone. Roadway lighting that is part of the project must meet the requirements for the appropriate zone. </a:t>
            </a:r>
          </a:p>
          <a:p>
            <a:r>
              <a:rPr lang="en-US" sz="1200" b="0" i="0" u="none" strike="noStrike" kern="1200" baseline="0" dirty="0" smtClean="0">
                <a:solidFill>
                  <a:schemeClr val="tx1"/>
                </a:solidFill>
                <a:latin typeface="+mn-lt"/>
                <a:ea typeface="+mn-ea"/>
                <a:cs typeface="+mn-cs"/>
              </a:rPr>
              <a:t>For </a:t>
            </a:r>
            <a:r>
              <a:rPr lang="en-US" sz="1200" b="0" i="0" u="none" strike="noStrike" kern="1200" baseline="0" dirty="0" err="1" smtClean="0">
                <a:solidFill>
                  <a:schemeClr val="tx1"/>
                </a:solidFill>
                <a:latin typeface="+mn-lt"/>
                <a:ea typeface="+mn-ea"/>
                <a:cs typeface="+mn-cs"/>
              </a:rPr>
              <a:t>illuminance</a:t>
            </a:r>
            <a:r>
              <a:rPr lang="en-US" sz="1200" b="0" i="0" u="none" strike="noStrike" kern="1200" baseline="0" dirty="0" smtClean="0">
                <a:solidFill>
                  <a:schemeClr val="tx1"/>
                </a:solidFill>
                <a:latin typeface="+mn-lt"/>
                <a:ea typeface="+mn-ea"/>
                <a:cs typeface="+mn-cs"/>
              </a:rPr>
              <a:t> generated from a single luminaire placed at the intersection of a private vehicular driveway and public roadway accessing the site, project teams may use the centerline of the public roadway as the site boundary for a length of two times the driveway width centered at the centerline of the driveway when complying with the trespass requirements. </a:t>
            </a:r>
          </a:p>
          <a:p>
            <a:r>
              <a:rPr lang="en-US" sz="1200" b="0" i="0" u="none" strike="noStrike" kern="1200" baseline="0" dirty="0" smtClean="0">
                <a:solidFill>
                  <a:schemeClr val="tx1"/>
                </a:solidFill>
                <a:latin typeface="+mn-lt"/>
                <a:ea typeface="+mn-ea"/>
                <a:cs typeface="+mn-cs"/>
              </a:rPr>
              <a:t>Compliance with the light trespass requirements may alternatively be met by using only luminaires that comply with Table 4 ratings for backlight and glare. </a:t>
            </a:r>
          </a:p>
          <a:p>
            <a:r>
              <a:rPr lang="en-US" sz="1200" b="0" i="0" u="none" strike="noStrike" kern="1200" baseline="0" dirty="0" smtClean="0">
                <a:solidFill>
                  <a:schemeClr val="tx1"/>
                </a:solidFill>
                <a:latin typeface="+mn-lt"/>
                <a:ea typeface="+mn-ea"/>
                <a:cs typeface="+mn-cs"/>
              </a:rPr>
              <a:t>AND </a:t>
            </a:r>
          </a:p>
          <a:p>
            <a:r>
              <a:rPr lang="en-US" sz="1200" b="0" i="0" u="none" strike="noStrike" kern="1200" baseline="0" dirty="0" smtClean="0">
                <a:solidFill>
                  <a:schemeClr val="tx1"/>
                </a:solidFill>
                <a:latin typeface="+mn-lt"/>
                <a:ea typeface="+mn-ea"/>
                <a:cs typeface="+mn-cs"/>
              </a:rPr>
              <a:t>Stipulate </a:t>
            </a:r>
            <a:r>
              <a:rPr lang="en-US" sz="1200" b="0" i="1" u="none" strike="noStrike" kern="1200" baseline="0" dirty="0" smtClean="0">
                <a:solidFill>
                  <a:schemeClr val="tx1"/>
                </a:solidFill>
                <a:latin typeface="+mn-lt"/>
                <a:ea typeface="+mn-ea"/>
                <a:cs typeface="+mn-cs"/>
              </a:rPr>
              <a:t>covenants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conditions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and restrictions </a:t>
            </a:r>
            <a:r>
              <a:rPr lang="en-US" sz="1200" b="0" i="0" u="none" strike="noStrike" kern="1200" baseline="0" dirty="0" smtClean="0">
                <a:solidFill>
                  <a:schemeClr val="tx1"/>
                </a:solidFill>
                <a:latin typeface="+mn-lt"/>
                <a:ea typeface="+mn-ea"/>
                <a:cs typeface="+mn-cs"/>
              </a:rPr>
              <a:t>(CC&amp;R) or other binding documents to require continued adherence to the requirements. </a:t>
            </a:r>
          </a:p>
          <a:p>
            <a:r>
              <a:rPr lang="en-US" sz="1200" b="0" i="0" u="none" strike="noStrike" kern="1200" baseline="0" dirty="0" smtClean="0">
                <a:solidFill>
                  <a:schemeClr val="tx1"/>
                </a:solidFill>
                <a:latin typeface="+mn-lt"/>
                <a:ea typeface="+mn-ea"/>
                <a:cs typeface="+mn-cs"/>
              </a:rPr>
              <a:t>Table 1. Lighting zones </a:t>
            </a:r>
            <a:r>
              <a:rPr lang="en-US" sz="1200" b="1" i="0" u="none" strike="noStrike" kern="1200" baseline="0" dirty="0" smtClean="0">
                <a:solidFill>
                  <a:schemeClr val="tx1"/>
                </a:solidFill>
                <a:latin typeface="+mn-lt"/>
                <a:ea typeface="+mn-ea"/>
                <a:cs typeface="+mn-cs"/>
              </a:rPr>
              <a:t>Zone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Definition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LZ0 	Undeveloped areas within national parks, state parks, forest land and rural areas and sites immediately adjacent to areas officially recognized as ecologically sensitive by the local zoning authority. 	</a:t>
            </a:r>
          </a:p>
          <a:p>
            <a:r>
              <a:rPr lang="en-US" sz="1200" b="0" i="0" u="none" strike="noStrike" kern="1200" baseline="0" dirty="0" smtClean="0">
                <a:solidFill>
                  <a:schemeClr val="tx1"/>
                </a:solidFill>
                <a:latin typeface="+mn-lt"/>
                <a:ea typeface="+mn-ea"/>
                <a:cs typeface="+mn-cs"/>
              </a:rPr>
              <a:t>LZ1 	Developed areas within national parks, state parks, forest land and rural areas. 	</a:t>
            </a:r>
          </a:p>
          <a:p>
            <a:r>
              <a:rPr lang="en-US" sz="1200" b="0" i="0" u="none" strike="noStrike" kern="1200" baseline="0" dirty="0" smtClean="0">
                <a:solidFill>
                  <a:schemeClr val="tx1"/>
                </a:solidFill>
                <a:latin typeface="+mn-lt"/>
                <a:ea typeface="+mn-ea"/>
                <a:cs typeface="+mn-cs"/>
              </a:rPr>
              <a:t>LZ2 	Areas predominantly consisting of residential zoning, neighborhood business districts, light industrial with limited nighttime use, and residential mixed-use areas. 	</a:t>
            </a:r>
          </a:p>
          <a:p>
            <a:r>
              <a:rPr lang="en-US" sz="1200" b="0" i="0" u="none" strike="noStrike" kern="1200" baseline="0" dirty="0" smtClean="0">
                <a:solidFill>
                  <a:schemeClr val="tx1"/>
                </a:solidFill>
                <a:latin typeface="+mn-lt"/>
                <a:ea typeface="+mn-ea"/>
                <a:cs typeface="+mn-cs"/>
              </a:rPr>
              <a:t>LZ3 	All other areas not included in LZ0, LZ1, LZ2, or LZ4 (including commercial-industrial and high-density residential). 	</a:t>
            </a:r>
          </a:p>
          <a:p>
            <a:r>
              <a:rPr lang="en-US" sz="1200" b="0" i="0" u="none" strike="noStrike" kern="1200" baseline="0" dirty="0" smtClean="0">
                <a:solidFill>
                  <a:schemeClr val="tx1"/>
                </a:solidFill>
                <a:latin typeface="+mn-lt"/>
                <a:ea typeface="+mn-ea"/>
                <a:cs typeface="+mn-cs"/>
              </a:rPr>
              <a:t>LZ4 	High-activity commercial districts in major metropolitan areas (as designated by local jurisdiction, such as local 	</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22</a:t>
            </a:fld>
            <a:endParaRPr lang="en-US"/>
          </a:p>
        </p:txBody>
      </p:sp>
    </p:spTree>
    <p:extLst>
      <p:ext uri="{BB962C8B-B14F-4D97-AF65-F5344CB8AC3E}">
        <p14:creationId xmlns:p14="http://schemas.microsoft.com/office/powerpoint/2010/main" val="268169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1" u="none" strike="noStrike" kern="1200" baseline="0" dirty="0" smtClean="0">
                <a:solidFill>
                  <a:schemeClr val="tx1"/>
                </a:solidFill>
                <a:latin typeface="+mn-lt"/>
                <a:ea typeface="+mn-ea"/>
                <a:cs typeface="+mn-cs"/>
              </a:rPr>
              <a:t>Updated to reflect the 10/1/2012 document addenda for the LEED 2009 for Neighborhood Development Rating System </a:t>
            </a:r>
            <a:r>
              <a:rPr lang="en-US" sz="1200" b="0" i="0" u="none" strike="noStrike" kern="1200" baseline="0" dirty="0" smtClean="0">
                <a:solidFill>
                  <a:schemeClr val="tx1"/>
                </a:solidFill>
                <a:latin typeface="+mn-lt"/>
                <a:ea typeface="+mn-ea"/>
                <a:cs typeface="+mn-cs"/>
              </a:rPr>
              <a:t>IDP Credit 1: Innovation and Exemplary Performance </a:t>
            </a:r>
          </a:p>
          <a:p>
            <a:r>
              <a:rPr lang="en-US" sz="1200" b="0" i="0" u="none" strike="noStrike" kern="1200" baseline="0" dirty="0" smtClean="0">
                <a:solidFill>
                  <a:schemeClr val="tx1"/>
                </a:solidFill>
                <a:latin typeface="+mn-lt"/>
                <a:ea typeface="+mn-ea"/>
                <a:cs typeface="+mn-cs"/>
              </a:rPr>
              <a:t>1–5 points </a:t>
            </a:r>
          </a:p>
          <a:p>
            <a:r>
              <a:rPr lang="en-US" sz="1200" b="0" i="0" u="none" strike="noStrike" kern="1200" baseline="0" dirty="0" smtClean="0">
                <a:solidFill>
                  <a:schemeClr val="tx1"/>
                </a:solidFill>
                <a:latin typeface="+mn-lt"/>
                <a:ea typeface="+mn-ea"/>
                <a:cs typeface="+mn-cs"/>
              </a:rPr>
              <a:t>Intent </a:t>
            </a:r>
          </a:p>
          <a:p>
            <a:r>
              <a:rPr lang="en-US" sz="1200" b="0" i="0" u="none" strike="noStrike" kern="1200" baseline="0" dirty="0" smtClean="0">
                <a:solidFill>
                  <a:schemeClr val="tx1"/>
                </a:solidFill>
                <a:latin typeface="+mn-lt"/>
                <a:ea typeface="+mn-ea"/>
                <a:cs typeface="+mn-cs"/>
              </a:rPr>
              <a:t>To encourage exemplary performance above the requirements set by the LEED for Neighborhood Development Rating System and/or innovative performance in green building, smart growth, or new </a:t>
            </a:r>
            <a:r>
              <a:rPr lang="en-US" sz="1200" b="0" i="0" u="none" strike="noStrike" kern="1200" baseline="0" dirty="0" err="1" smtClean="0">
                <a:solidFill>
                  <a:schemeClr val="tx1"/>
                </a:solidFill>
                <a:latin typeface="+mn-lt"/>
                <a:ea typeface="+mn-ea"/>
                <a:cs typeface="+mn-cs"/>
              </a:rPr>
              <a:t>urbanismt</a:t>
            </a:r>
            <a:r>
              <a:rPr lang="en-US" sz="1200" b="0" i="0" u="none" strike="noStrike" kern="1200" baseline="0" dirty="0" smtClean="0">
                <a:solidFill>
                  <a:schemeClr val="tx1"/>
                </a:solidFill>
                <a:latin typeface="+mn-lt"/>
                <a:ea typeface="+mn-ea"/>
                <a:cs typeface="+mn-cs"/>
              </a:rPr>
              <a:t> categories not specifically addressed by the LEED for Neighborhood Development Rating System. </a:t>
            </a:r>
          </a:p>
          <a:p>
            <a:r>
              <a:rPr lang="en-US" sz="1200" b="0" i="0" u="none" strike="noStrike" kern="1200" baseline="0" dirty="0" smtClean="0">
                <a:solidFill>
                  <a:schemeClr val="tx1"/>
                </a:solidFill>
                <a:latin typeface="+mn-lt"/>
                <a:ea typeface="+mn-ea"/>
                <a:cs typeface="+mn-cs"/>
              </a:rPr>
              <a:t>Requirements </a:t>
            </a:r>
          </a:p>
          <a:p>
            <a:r>
              <a:rPr lang="en-US" sz="1200" b="0" i="0" u="none" strike="noStrike" kern="1200" baseline="0" dirty="0" smtClean="0">
                <a:solidFill>
                  <a:schemeClr val="tx1"/>
                </a:solidFill>
                <a:latin typeface="+mn-lt"/>
                <a:ea typeface="+mn-ea"/>
                <a:cs typeface="+mn-cs"/>
              </a:rPr>
              <a:t>In writing, identify the intent of the proposed innovation credit, the proposed requirement for compliance, the proposed submittals to demonstrate compliance, and the design approach and strategies that might be used to meet the requirements. </a:t>
            </a:r>
          </a:p>
          <a:p>
            <a:r>
              <a:rPr lang="en-US" sz="1200" b="0" i="0" u="none" strike="noStrike" kern="1200" baseline="0" dirty="0" smtClean="0">
                <a:solidFill>
                  <a:schemeClr val="tx1"/>
                </a:solidFill>
                <a:latin typeface="+mn-lt"/>
                <a:ea typeface="+mn-ea"/>
                <a:cs typeface="+mn-cs"/>
              </a:rPr>
              <a:t>One point is awarded for each IDP Credit 1 earned, up to a total of 5. No more than 3 exemplary performance credits will be awarded in the Innovation and Design Process category. </a:t>
            </a:r>
          </a:p>
          <a:p>
            <a:endParaRPr lang="en-US" dirty="0" smtClean="0"/>
          </a:p>
          <a:p>
            <a:r>
              <a:rPr lang="en-US" sz="1200" b="0" i="0" u="none" strike="noStrike" kern="1200" baseline="0" dirty="0" smtClean="0">
                <a:solidFill>
                  <a:schemeClr val="tx1"/>
                </a:solidFill>
                <a:latin typeface="+mn-lt"/>
                <a:ea typeface="+mn-ea"/>
                <a:cs typeface="+mn-cs"/>
              </a:rPr>
              <a:t>IDP Credit 2: LEED Accredited Professional </a:t>
            </a:r>
          </a:p>
          <a:p>
            <a:r>
              <a:rPr lang="en-US" sz="1200" b="0" i="0" u="none" strike="noStrike" kern="1200" baseline="0" dirty="0" smtClean="0">
                <a:solidFill>
                  <a:schemeClr val="tx1"/>
                </a:solidFill>
                <a:latin typeface="+mn-lt"/>
                <a:ea typeface="+mn-ea"/>
                <a:cs typeface="+mn-cs"/>
              </a:rPr>
              <a:t>1 point </a:t>
            </a:r>
          </a:p>
          <a:p>
            <a:r>
              <a:rPr lang="en-US" sz="1200" b="0" i="0" u="none" strike="noStrike" kern="1200" baseline="0" dirty="0" smtClean="0">
                <a:solidFill>
                  <a:schemeClr val="tx1"/>
                </a:solidFill>
                <a:latin typeface="+mn-lt"/>
                <a:ea typeface="+mn-ea"/>
                <a:cs typeface="+mn-cs"/>
              </a:rPr>
              <a:t>Intent </a:t>
            </a:r>
          </a:p>
          <a:p>
            <a:r>
              <a:rPr lang="en-US" sz="1200" b="0" i="0" u="none" strike="noStrike" kern="1200" baseline="0" dirty="0" smtClean="0">
                <a:solidFill>
                  <a:schemeClr val="tx1"/>
                </a:solidFill>
                <a:latin typeface="+mn-lt"/>
                <a:ea typeface="+mn-ea"/>
                <a:cs typeface="+mn-cs"/>
              </a:rPr>
              <a:t>To support the integrated planning and design required for a LEED for Neighborhood Development </a:t>
            </a:r>
            <a:r>
              <a:rPr lang="en-US" sz="1200" b="0" i="1" u="none" strike="noStrike" kern="1200" baseline="0" dirty="0" smtClean="0">
                <a:solidFill>
                  <a:schemeClr val="tx1"/>
                </a:solidFill>
                <a:latin typeface="+mn-lt"/>
                <a:ea typeface="+mn-ea"/>
                <a:cs typeface="+mn-cs"/>
              </a:rPr>
              <a:t>project </a:t>
            </a:r>
            <a:r>
              <a:rPr lang="en-US" sz="1200" b="0" i="0" u="none" strike="noStrike" kern="1200" baseline="0" dirty="0" smtClean="0">
                <a:solidFill>
                  <a:schemeClr val="tx1"/>
                </a:solidFill>
                <a:latin typeface="+mn-lt"/>
                <a:ea typeface="+mn-ea"/>
                <a:cs typeface="+mn-cs"/>
              </a:rPr>
              <a:t>and to streamline the application and certification process. </a:t>
            </a:r>
          </a:p>
          <a:p>
            <a:r>
              <a:rPr lang="en-US" sz="1200" b="0" i="0" u="none" strike="noStrike" kern="1200" baseline="0" dirty="0" smtClean="0">
                <a:solidFill>
                  <a:schemeClr val="tx1"/>
                </a:solidFill>
                <a:latin typeface="+mn-lt"/>
                <a:ea typeface="+mn-ea"/>
                <a:cs typeface="+mn-cs"/>
              </a:rPr>
              <a:t>Requirements </a:t>
            </a:r>
          </a:p>
          <a:p>
            <a:r>
              <a:rPr lang="en-US" sz="1200" b="0" i="0" u="none" strike="noStrike" kern="1200" baseline="0" dirty="0" smtClean="0">
                <a:solidFill>
                  <a:schemeClr val="tx1"/>
                </a:solidFill>
                <a:latin typeface="+mn-lt"/>
                <a:ea typeface="+mn-ea"/>
                <a:cs typeface="+mn-cs"/>
              </a:rPr>
              <a:t>At least one principal member of the project team must be a LEED Accredited Professional.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At least one principal member of the project design team must be a professional who is credentialed in smart growth as determined by the Natural Resources Defense Council in consultation with Smart Growth America.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At least one principal member of the project design team must be a professional who is credentialed in new urbanism as determined by the Congress for the New Urbanism. </a:t>
            </a:r>
          </a:p>
          <a:p>
            <a:r>
              <a:rPr lang="en-US" sz="1200" b="0" i="0" u="none" strike="noStrike" kern="1200" baseline="0" dirty="0" smtClean="0">
                <a:solidFill>
                  <a:schemeClr val="tx1"/>
                </a:solidFill>
                <a:latin typeface="+mn-lt"/>
                <a:ea typeface="+mn-ea"/>
                <a:cs typeface="+mn-cs"/>
              </a:rPr>
              <a:t>Note: A separate LEED Accredited Professional exam track for professionals wanting to specialize in the LEED for Neighborhood Development Rating System will be available in early 2010; this IDP credit can be achieved if a principal member of the project design team is accredited as a result of passing the exam. </a:t>
            </a:r>
          </a:p>
          <a:p>
            <a:endParaRPr lang="en-US" dirty="0" smtClean="0"/>
          </a:p>
          <a:p>
            <a:r>
              <a:rPr lang="en-US" sz="1200" b="0" i="0" u="none" strike="noStrike" kern="1200" baseline="0" dirty="0" smtClean="0">
                <a:solidFill>
                  <a:schemeClr val="tx1"/>
                </a:solidFill>
                <a:latin typeface="+mn-lt"/>
                <a:ea typeface="+mn-ea"/>
                <a:cs typeface="+mn-cs"/>
              </a:rPr>
              <a:t>RPC Credit 1: Regional Priority </a:t>
            </a:r>
          </a:p>
          <a:p>
            <a:r>
              <a:rPr lang="en-US" sz="1200" b="0" i="0" u="none" strike="noStrike" kern="1200" baseline="0" dirty="0" smtClean="0">
                <a:solidFill>
                  <a:schemeClr val="tx1"/>
                </a:solidFill>
                <a:latin typeface="+mn-lt"/>
                <a:ea typeface="+mn-ea"/>
                <a:cs typeface="+mn-cs"/>
              </a:rPr>
              <a:t>1–4 points </a:t>
            </a:r>
          </a:p>
          <a:p>
            <a:r>
              <a:rPr lang="en-US" sz="1200" b="0" i="0" u="none" strike="noStrike" kern="1200" baseline="0" dirty="0" smtClean="0">
                <a:solidFill>
                  <a:schemeClr val="tx1"/>
                </a:solidFill>
                <a:latin typeface="+mn-lt"/>
                <a:ea typeface="+mn-ea"/>
                <a:cs typeface="+mn-cs"/>
              </a:rPr>
              <a:t>Intent </a:t>
            </a:r>
          </a:p>
          <a:p>
            <a:r>
              <a:rPr lang="en-US" sz="1200" b="0" i="0" u="none" strike="noStrike" kern="1200" baseline="0" dirty="0" smtClean="0">
                <a:solidFill>
                  <a:schemeClr val="tx1"/>
                </a:solidFill>
                <a:latin typeface="+mn-lt"/>
                <a:ea typeface="+mn-ea"/>
                <a:cs typeface="+mn-cs"/>
              </a:rPr>
              <a:t>To encourage strategies that address geographically specific environmental, social equity, and public health priorities. </a:t>
            </a:r>
          </a:p>
          <a:p>
            <a:r>
              <a:rPr lang="en-US" sz="1200" b="0" i="0" u="none" strike="noStrike" kern="1200" baseline="0" dirty="0" smtClean="0">
                <a:solidFill>
                  <a:schemeClr val="tx1"/>
                </a:solidFill>
                <a:latin typeface="+mn-lt"/>
                <a:ea typeface="+mn-ea"/>
                <a:cs typeface="+mn-cs"/>
              </a:rPr>
              <a:t>Requirements </a:t>
            </a:r>
          </a:p>
          <a:p>
            <a:r>
              <a:rPr lang="en-US" sz="1200" b="0" i="0" u="none" strike="noStrike" kern="1200" baseline="0" dirty="0" smtClean="0">
                <a:solidFill>
                  <a:schemeClr val="tx1"/>
                </a:solidFill>
                <a:latin typeface="+mn-lt"/>
                <a:ea typeface="+mn-ea"/>
                <a:cs typeface="+mn-cs"/>
              </a:rPr>
              <a:t>Earn up to four of the six Regional Priority credits. These credits have been identified by subject matter experts representing the U.S. Green Building Council (regional councils and chapters), the Congress for the New Urbanism (chapters and membership in regions without chapters), and Smart Growth America (members of Smart Growth America’s State and Local Caucus or their designees) as having additional regional importance for the project’s location. A database of Regional Priority credits and their geographic applicability will be available on the USGBC website, www.usgbc.org. </a:t>
            </a:r>
          </a:p>
          <a:p>
            <a:r>
              <a:rPr lang="en-US" sz="1200" b="0" i="0" u="none" strike="noStrike" kern="1200" baseline="0" dirty="0" smtClean="0">
                <a:solidFill>
                  <a:schemeClr val="tx1"/>
                </a:solidFill>
                <a:latin typeface="+mn-lt"/>
                <a:ea typeface="+mn-ea"/>
                <a:cs typeface="+mn-cs"/>
              </a:rPr>
              <a:t>One point is awarded for each Regional Priority credit earned, up to a maximum of 4. Non-U.S. projects are not eligible for Regional Priority credits. </a:t>
            </a:r>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23</a:t>
            </a:fld>
            <a:endParaRPr lang="en-US"/>
          </a:p>
        </p:txBody>
      </p:sp>
    </p:spTree>
    <p:extLst>
      <p:ext uri="{BB962C8B-B14F-4D97-AF65-F5344CB8AC3E}">
        <p14:creationId xmlns:p14="http://schemas.microsoft.com/office/powerpoint/2010/main" val="397800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OPTION 1. Infill Sites </a:t>
            </a:r>
          </a:p>
          <a:p>
            <a:r>
              <a:rPr lang="en-US" sz="1200" b="0" i="0" u="none" strike="noStrike" kern="1200" baseline="0" dirty="0" smtClean="0">
                <a:solidFill>
                  <a:schemeClr val="tx1"/>
                </a:solidFill>
                <a:latin typeface="+mn-lt"/>
                <a:ea typeface="+mn-ea"/>
                <a:cs typeface="+mn-cs"/>
              </a:rPr>
              <a:t>Locate the project on an </a:t>
            </a:r>
            <a:r>
              <a:rPr lang="en-US" sz="1200" b="0" i="1" u="none" strike="noStrike" kern="1200" baseline="0" dirty="0" smtClean="0">
                <a:solidFill>
                  <a:schemeClr val="tx1"/>
                </a:solidFill>
                <a:latin typeface="+mn-lt"/>
                <a:ea typeface="+mn-ea"/>
                <a:cs typeface="+mn-cs"/>
              </a:rPr>
              <a:t>infill site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2. Adjacent Sites with Connectivity </a:t>
            </a:r>
          </a:p>
          <a:p>
            <a:r>
              <a:rPr lang="en-US" sz="1200" b="0" i="0" u="none" strike="noStrike" kern="1200" baseline="0" dirty="0" smtClean="0">
                <a:solidFill>
                  <a:schemeClr val="tx1"/>
                </a:solidFill>
                <a:latin typeface="+mn-lt"/>
                <a:ea typeface="+mn-ea"/>
                <a:cs typeface="+mn-cs"/>
              </a:rPr>
              <a:t>Locate the project on an </a:t>
            </a:r>
            <a:r>
              <a:rPr lang="en-US" sz="1200" b="0" i="1" u="none" strike="noStrike" kern="1200" baseline="0" dirty="0" smtClean="0">
                <a:solidFill>
                  <a:schemeClr val="tx1"/>
                </a:solidFill>
                <a:latin typeface="+mn-lt"/>
                <a:ea typeface="+mn-ea"/>
                <a:cs typeface="+mn-cs"/>
              </a:rPr>
              <a:t>adjacent site </a:t>
            </a:r>
            <a:r>
              <a:rPr lang="en-US" sz="1200" b="0" i="0" u="none" strike="noStrike" kern="1200" baseline="0" dirty="0" smtClean="0">
                <a:solidFill>
                  <a:schemeClr val="tx1"/>
                </a:solidFill>
                <a:latin typeface="+mn-lt"/>
                <a:ea typeface="+mn-ea"/>
                <a:cs typeface="+mn-cs"/>
              </a:rPr>
              <a:t>(i.e., a site that is adjacent to </a:t>
            </a:r>
            <a:r>
              <a:rPr lang="en-US" sz="1200" b="0" i="1" u="none" strike="noStrike" kern="1200" baseline="0" dirty="0" smtClean="0">
                <a:solidFill>
                  <a:schemeClr val="tx1"/>
                </a:solidFill>
                <a:latin typeface="+mn-lt"/>
                <a:ea typeface="+mn-ea"/>
                <a:cs typeface="+mn-cs"/>
              </a:rPr>
              <a:t>previously developed </a:t>
            </a:r>
            <a:r>
              <a:rPr lang="en-US" sz="1200" b="0" i="0" u="none" strike="noStrike" kern="1200" baseline="0" dirty="0" smtClean="0">
                <a:solidFill>
                  <a:schemeClr val="tx1"/>
                </a:solidFill>
                <a:latin typeface="+mn-lt"/>
                <a:ea typeface="+mn-ea"/>
                <a:cs typeface="+mn-cs"/>
              </a:rPr>
              <a:t>land; see Definitions) where the </a:t>
            </a:r>
            <a:r>
              <a:rPr lang="en-US" sz="1200" b="0" i="1" u="none" strike="noStrike" kern="1200" baseline="0" dirty="0" smtClean="0">
                <a:solidFill>
                  <a:schemeClr val="tx1"/>
                </a:solidFill>
                <a:latin typeface="+mn-lt"/>
                <a:ea typeface="+mn-ea"/>
                <a:cs typeface="+mn-cs"/>
              </a:rPr>
              <a:t>connectivity </a:t>
            </a:r>
            <a:r>
              <a:rPr lang="en-US" sz="1200" b="0" i="0" u="none" strike="noStrike" kern="1200" baseline="0" dirty="0" smtClean="0">
                <a:solidFill>
                  <a:schemeClr val="tx1"/>
                </a:solidFill>
                <a:latin typeface="+mn-lt"/>
                <a:ea typeface="+mn-ea"/>
                <a:cs typeface="+mn-cs"/>
              </a:rPr>
              <a:t>of the site and adjacent land is at least 90 intersections/square mile as measured within a 1/2-mile distance of a continuous segment of the </a:t>
            </a:r>
            <a:r>
              <a:rPr lang="en-US" sz="1200" b="0" i="1" u="none" strike="noStrike" kern="1200" baseline="0" dirty="0" smtClean="0">
                <a:solidFill>
                  <a:schemeClr val="tx1"/>
                </a:solidFill>
                <a:latin typeface="+mn-lt"/>
                <a:ea typeface="+mn-ea"/>
                <a:cs typeface="+mn-cs"/>
              </a:rPr>
              <a:t>project boundary</a:t>
            </a:r>
            <a:r>
              <a:rPr lang="en-US" sz="1200" b="0" i="0" u="none" strike="noStrike" kern="1200" baseline="0" dirty="0" smtClean="0">
                <a:solidFill>
                  <a:schemeClr val="tx1"/>
                </a:solidFill>
                <a:latin typeface="+mn-lt"/>
                <a:ea typeface="+mn-ea"/>
                <a:cs typeface="+mn-cs"/>
              </a:rPr>
              <a:t>, equal to or greater than 25% of the project boundary, that is adjacent to previous development. Existing external and internal intersections may be counted if they were not constructed or funded by the project </a:t>
            </a:r>
            <a:r>
              <a:rPr lang="en-US" sz="1200" b="0" i="1" u="none" strike="noStrike" kern="1200" baseline="0" dirty="0" smtClean="0">
                <a:solidFill>
                  <a:schemeClr val="tx1"/>
                </a:solidFill>
                <a:latin typeface="+mn-lt"/>
                <a:ea typeface="+mn-ea"/>
                <a:cs typeface="+mn-cs"/>
              </a:rPr>
              <a:t>developer </a:t>
            </a:r>
            <a:r>
              <a:rPr lang="en-US" sz="1200" b="0" i="0" u="none" strike="noStrike" kern="1200" baseline="0" dirty="0" smtClean="0">
                <a:solidFill>
                  <a:schemeClr val="tx1"/>
                </a:solidFill>
                <a:latin typeface="+mn-lt"/>
                <a:ea typeface="+mn-ea"/>
                <a:cs typeface="+mn-cs"/>
              </a:rPr>
              <a:t>within the past ten years. Locate and/or design the project such that a through-</a:t>
            </a:r>
            <a:r>
              <a:rPr lang="en-US" sz="1200" b="0" i="1" u="none" strike="noStrike" kern="1200" baseline="0" dirty="0" smtClean="0">
                <a:solidFill>
                  <a:schemeClr val="tx1"/>
                </a:solidFill>
                <a:latin typeface="+mn-lt"/>
                <a:ea typeface="+mn-ea"/>
                <a:cs typeface="+mn-cs"/>
              </a:rPr>
              <a:t>street </a:t>
            </a:r>
            <a:r>
              <a:rPr lang="en-US" sz="1200" b="0" i="0" u="none" strike="noStrike" kern="1200" baseline="0" dirty="0" smtClean="0">
                <a:solidFill>
                  <a:schemeClr val="tx1"/>
                </a:solidFill>
                <a:latin typeface="+mn-lt"/>
                <a:ea typeface="+mn-ea"/>
                <a:cs typeface="+mn-cs"/>
              </a:rPr>
              <a:t>and/or </a:t>
            </a:r>
            <a:r>
              <a:rPr lang="en-US" sz="1200" b="0" i="0" u="none" strike="noStrike" kern="1200" baseline="0" dirty="0" err="1" smtClean="0">
                <a:solidFill>
                  <a:schemeClr val="tx1"/>
                </a:solidFill>
                <a:latin typeface="+mn-lt"/>
                <a:ea typeface="+mn-ea"/>
                <a:cs typeface="+mn-cs"/>
              </a:rPr>
              <a:t>nonmotorized</a:t>
            </a:r>
            <a:r>
              <a:rPr lang="en-US" sz="1200" b="0" i="0" u="none" strike="noStrike" kern="1200" baseline="0" dirty="0" smtClean="0">
                <a:solidFill>
                  <a:schemeClr val="tx1"/>
                </a:solidFill>
                <a:latin typeface="+mn-lt"/>
                <a:ea typeface="+mn-ea"/>
                <a:cs typeface="+mn-cs"/>
              </a:rPr>
              <a:t> right-of-way intersects the project boundary at least every 600 feet on average, and at least every 800 feet, connecting it with an existing street and/or right of way outside the project; </a:t>
            </a:r>
            <a:r>
              <a:rPr lang="en-US" sz="1200" b="0" i="0" u="none" strike="noStrike" kern="1200" baseline="0" dirty="0" err="1" smtClean="0">
                <a:solidFill>
                  <a:schemeClr val="tx1"/>
                </a:solidFill>
                <a:latin typeface="+mn-lt"/>
                <a:ea typeface="+mn-ea"/>
                <a:cs typeface="+mn-cs"/>
              </a:rPr>
              <a:t>nonmotorized</a:t>
            </a:r>
            <a:r>
              <a:rPr lang="en-US" sz="1200" b="0" i="0" u="none" strike="noStrike" kern="1200" baseline="0" dirty="0" smtClean="0">
                <a:solidFill>
                  <a:schemeClr val="tx1"/>
                </a:solidFill>
                <a:latin typeface="+mn-lt"/>
                <a:ea typeface="+mn-ea"/>
                <a:cs typeface="+mn-cs"/>
              </a:rPr>
              <a:t> rights-of-way may count for no more than 20% of the total. The exemptions listed in NPD Prerequisite 3, Connected and Open Community, do not apply to this option. </a:t>
            </a:r>
          </a:p>
          <a:p>
            <a:r>
              <a:rPr lang="en-US" sz="1200" b="0" i="0" u="none" strike="noStrike" kern="1200" baseline="0" dirty="0" smtClean="0">
                <a:solidFill>
                  <a:schemeClr val="tx1"/>
                </a:solidFill>
                <a:latin typeface="+mn-lt"/>
                <a:ea typeface="+mn-ea"/>
                <a:cs typeface="+mn-cs"/>
              </a:rPr>
              <a:t>OPTION 3. Transit Corridor or Route with Adequate Transit Service </a:t>
            </a:r>
          </a:p>
          <a:p>
            <a:r>
              <a:rPr lang="en-US" sz="1200" b="0" i="0" u="none" strike="noStrike" kern="1200" baseline="0" dirty="0" smtClean="0">
                <a:solidFill>
                  <a:schemeClr val="tx1"/>
                </a:solidFill>
                <a:latin typeface="+mn-lt"/>
                <a:ea typeface="+mn-ea"/>
                <a:cs typeface="+mn-cs"/>
              </a:rPr>
              <a:t>Locate the project on a site with existing and/or planned transit service such that at least 50% of </a:t>
            </a:r>
            <a:r>
              <a:rPr lang="en-US" sz="1200" b="0" i="1" u="none" strike="noStrike" kern="1200" baseline="0" dirty="0" smtClean="0">
                <a:solidFill>
                  <a:schemeClr val="tx1"/>
                </a:solidFill>
                <a:latin typeface="+mn-lt"/>
                <a:ea typeface="+mn-ea"/>
                <a:cs typeface="+mn-cs"/>
              </a:rPr>
              <a:t>dwelling units </a:t>
            </a:r>
            <a:r>
              <a:rPr lang="en-US" sz="1200" b="0" i="0" u="none" strike="noStrike" kern="1200" baseline="0" dirty="0" smtClean="0">
                <a:solidFill>
                  <a:schemeClr val="tx1"/>
                </a:solidFill>
                <a:latin typeface="+mn-lt"/>
                <a:ea typeface="+mn-ea"/>
                <a:cs typeface="+mn-cs"/>
              </a:rPr>
              <a:t>and nonresidential building entrances (inclusive of existing buildings) are within a 1/4 mile </a:t>
            </a:r>
            <a:r>
              <a:rPr lang="en-US" sz="1200" b="0" i="1" u="none" strike="noStrike" kern="1200" baseline="0" dirty="0" smtClean="0">
                <a:solidFill>
                  <a:schemeClr val="tx1"/>
                </a:solidFill>
                <a:latin typeface="+mn-lt"/>
                <a:ea typeface="+mn-ea"/>
                <a:cs typeface="+mn-cs"/>
              </a:rPr>
              <a:t>walk distance </a:t>
            </a:r>
            <a:r>
              <a:rPr lang="en-US" sz="1200" b="0" i="0" u="none" strike="noStrike" kern="1200" baseline="0" dirty="0" smtClean="0">
                <a:solidFill>
                  <a:schemeClr val="tx1"/>
                </a:solidFill>
                <a:latin typeface="+mn-lt"/>
                <a:ea typeface="+mn-ea"/>
                <a:cs typeface="+mn-cs"/>
              </a:rPr>
              <a:t>of bus and/or streetcar stops, or within a 1/2 mile walk distance of </a:t>
            </a:r>
            <a:r>
              <a:rPr lang="en-US" sz="1200" b="0" i="1" u="none" strike="noStrike" kern="1200" baseline="0" dirty="0" smtClean="0">
                <a:solidFill>
                  <a:schemeClr val="tx1"/>
                </a:solidFill>
                <a:latin typeface="+mn-lt"/>
                <a:ea typeface="+mn-ea"/>
                <a:cs typeface="+mn-cs"/>
              </a:rPr>
              <a:t>bus rapid transit </a:t>
            </a:r>
            <a:r>
              <a:rPr lang="en-US" sz="1200" b="0" i="0" u="none" strike="noStrike" kern="1200" baseline="0" dirty="0" smtClean="0">
                <a:solidFill>
                  <a:schemeClr val="tx1"/>
                </a:solidFill>
                <a:latin typeface="+mn-lt"/>
                <a:ea typeface="+mn-ea"/>
                <a:cs typeface="+mn-cs"/>
              </a:rPr>
              <a:t>stops, light or heavy rail stations, and/or ferry terminals, and the transit service at those stops </a:t>
            </a:r>
          </a:p>
          <a:p>
            <a:r>
              <a:rPr lang="en-US" sz="1200" b="0" i="0" u="none" strike="noStrike" kern="1200" baseline="0" dirty="0" smtClean="0">
                <a:solidFill>
                  <a:schemeClr val="tx1"/>
                </a:solidFill>
                <a:latin typeface="+mn-lt"/>
                <a:ea typeface="+mn-ea"/>
                <a:cs typeface="+mn-cs"/>
              </a:rPr>
              <a:t>OPTION 4. Sites with Nearby Neighborhood Assets </a:t>
            </a:r>
            <a:r>
              <a:rPr lang="en-US" sz="1200" b="0" i="1" u="none" strike="noStrike" kern="1200" baseline="0" dirty="0" smtClean="0">
                <a:solidFill>
                  <a:schemeClr val="tx1"/>
                </a:solidFill>
                <a:latin typeface="+mn-lt"/>
                <a:ea typeface="+mn-ea"/>
                <a:cs typeface="+mn-cs"/>
              </a:rPr>
              <a:t>Updated to reflect the 10/1/2012 document addenda for the LEED 2009 for Neighborhood Development Rating System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Include a residential component equaling at least 30% of the project’s total building square footage (exclusive of portions of parking structures devoted exclusively to parking), and locate the project near existing neighborhood shops, services, and facilities (“diverse uses”; see Appendix) such that the project boundary is within 1/4-mile walk distance of at least five diverse uses, or such that the project’s geographic center is within 1/2-mile walk distance of at least seven diverse uses. In either case the qualifying uses must include at least one food retail establishment and at least one use service from each of two other categories, with the following limitations: </a:t>
            </a:r>
          </a:p>
          <a:p>
            <a:r>
              <a:rPr lang="en-US" sz="1200" b="0" i="0" u="none" strike="noStrike" kern="1200" baseline="0" dirty="0" smtClean="0">
                <a:solidFill>
                  <a:schemeClr val="tx1"/>
                </a:solidFill>
                <a:latin typeface="+mn-lt"/>
                <a:ea typeface="+mn-ea"/>
                <a:cs typeface="+mn-cs"/>
              </a:rPr>
              <a:t>a. A single establishment may not be counted in two categories (e.g., a place of worship may be counted only once even if it also contains a daycare facility, and a retail store may be counted only once even if it sells products in several categories). </a:t>
            </a:r>
          </a:p>
          <a:p>
            <a:r>
              <a:rPr lang="en-US" sz="1200" b="0" i="0" u="none" strike="noStrike" kern="1200" baseline="0" dirty="0" smtClean="0">
                <a:solidFill>
                  <a:schemeClr val="tx1"/>
                </a:solidFill>
                <a:latin typeface="+mn-lt"/>
                <a:ea typeface="+mn-ea"/>
                <a:cs typeface="+mn-cs"/>
              </a:rPr>
              <a:t>b. Establishments in a mixed-use building may each count if they are distinctly operated enterprises with separate exterior entrances, but no more than half of the minimum number of diverse uses can be situated in a single building or under a common roof. </a:t>
            </a:r>
          </a:p>
          <a:p>
            <a:r>
              <a:rPr lang="en-US" sz="1200" b="0" i="0" u="none" strike="noStrike" kern="1200" baseline="0" dirty="0" smtClean="0">
                <a:solidFill>
                  <a:schemeClr val="tx1"/>
                </a:solidFill>
                <a:latin typeface="+mn-lt"/>
                <a:ea typeface="+mn-ea"/>
                <a:cs typeface="+mn-cs"/>
              </a:rPr>
              <a:t>c. Only two establishments in a single </a:t>
            </a:r>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7</a:t>
            </a:fld>
            <a:endParaRPr lang="en-US"/>
          </a:p>
        </p:txBody>
      </p:sp>
    </p:spTree>
    <p:extLst>
      <p:ext uri="{BB962C8B-B14F-4D97-AF65-F5344CB8AC3E}">
        <p14:creationId xmlns:p14="http://schemas.microsoft.com/office/powerpoint/2010/main" val="391378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 16, 2012 (MHN Online)</a:t>
            </a:r>
            <a:r>
              <a:rPr lang="en-US" dirty="0" smtClean="0"/>
              <a:t/>
            </a:r>
            <a:br>
              <a:rPr lang="en-US" dirty="0" smtClean="0"/>
            </a:br>
            <a:r>
              <a:rPr lang="en-US" b="1" dirty="0" smtClean="0"/>
              <a:t>The Village at Market Creek Awarded LEED-ND Silver Certification </a:t>
            </a:r>
          </a:p>
          <a:p>
            <a:r>
              <a:rPr lang="en-US" dirty="0" smtClean="0"/>
              <a:t>By Gabriel </a:t>
            </a:r>
            <a:r>
              <a:rPr lang="en-US" dirty="0" err="1" smtClean="0"/>
              <a:t>Circiog</a:t>
            </a:r>
            <a:r>
              <a:rPr lang="en-US" dirty="0" smtClean="0"/>
              <a:t>, Associate Editor</a:t>
            </a:r>
          </a:p>
          <a:p>
            <a:r>
              <a:rPr lang="en-US" dirty="0" smtClean="0"/>
              <a:t>The Village at Market Creek has become the third project in the country to receive LEED Neighborhood Development approval after receiving a Silver designation under the LEED-ND rating system. The LEED-ND application process for The Village was funded through a grant awarded in partnership by the United States Green Building Council and Bank of America.</a:t>
            </a:r>
          </a:p>
          <a:p>
            <a:r>
              <a:rPr lang="en-US" dirty="0" smtClean="0"/>
              <a:t>The plan calls for the transformation of 84 adjacent acres of deteriorating properties into a cultural “village” that will ultimately include residential, commercial and recreational spaces. The redevelopment aims to integrate these elements around the Euclid transit hub.</a:t>
            </a:r>
          </a:p>
          <a:p>
            <a:r>
              <a:rPr lang="en-US" dirty="0" smtClean="0"/>
              <a:t>Since 1997, over 5,000 residents in partnership with the Jacobs Center for Neighborhood Innovation have helped transform the community into an economically vibrant and sustainable village. In 2010, the Village managed to generate $92.7 million in annual economic activity.</a:t>
            </a:r>
          </a:p>
          <a:p>
            <a:r>
              <a:rPr lang="en-US" dirty="0" smtClean="0"/>
              <a:t>The final plan aims to create 1,000 affordable homes, over 2,000 jobs and 250 new businesses. Approximately 5,500 linear feet of wetlands are expected to be restored, and total surface area of the new construction is expected to exceed 1.6 million square feet. Jacobs Center was assisted by Global Green USA in obtaining the LEED-ND certification.</a:t>
            </a:r>
          </a:p>
          <a:p>
            <a:r>
              <a:rPr lang="en-US" dirty="0" smtClean="0"/>
              <a:t>In other news, </a:t>
            </a:r>
            <a:r>
              <a:rPr lang="en-US" i="1" dirty="0" smtClean="0"/>
              <a:t>Rentv.com</a:t>
            </a:r>
            <a:r>
              <a:rPr lang="en-US" dirty="0" smtClean="0"/>
              <a:t> reports that San Diego Coffee, Tea &amp; Spice bought a 49,000-square-foot industrial building for $3.75 million. Located at 1722 South Coast Highway, the property was acquired from Lee Enterprises Inc., the parent company of the North County Times.</a:t>
            </a:r>
          </a:p>
          <a:p>
            <a:r>
              <a:rPr lang="en-US" dirty="0" smtClean="0"/>
              <a:t>The seller was represented by Todd Davis and John Orlando from Cassidy Turley BRE Commercial, while the buyer was represented by Tim </a:t>
            </a:r>
            <a:r>
              <a:rPr lang="en-US" dirty="0" err="1" smtClean="0"/>
              <a:t>Clepper</a:t>
            </a:r>
            <a:r>
              <a:rPr lang="en-US" dirty="0" smtClean="0"/>
              <a:t> of SD Commercial.</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9</a:t>
            </a:fld>
            <a:endParaRPr lang="en-US"/>
          </a:p>
        </p:txBody>
      </p:sp>
    </p:spTree>
    <p:extLst>
      <p:ext uri="{BB962C8B-B14F-4D97-AF65-F5344CB8AC3E}">
        <p14:creationId xmlns:p14="http://schemas.microsoft.com/office/powerpoint/2010/main" val="305310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SLL Credit 1: Preferred Locations </a:t>
            </a:r>
          </a:p>
          <a:p>
            <a:r>
              <a:rPr lang="en-US" sz="1200" b="0" i="0" u="none" strike="noStrike" kern="1200" baseline="0" dirty="0" smtClean="0">
                <a:solidFill>
                  <a:schemeClr val="tx1"/>
                </a:solidFill>
                <a:latin typeface="+mn-lt"/>
                <a:ea typeface="+mn-ea"/>
                <a:cs typeface="+mn-cs"/>
              </a:rPr>
              <a:t>1–10 points </a:t>
            </a:r>
          </a:p>
          <a:p>
            <a:r>
              <a:rPr lang="en-US" sz="1200" b="0" i="0" u="none" strike="noStrike" kern="1200" baseline="0" dirty="0" smtClean="0">
                <a:solidFill>
                  <a:schemeClr val="tx1"/>
                </a:solidFill>
                <a:latin typeface="+mn-lt"/>
                <a:ea typeface="+mn-ea"/>
                <a:cs typeface="+mn-cs"/>
              </a:rPr>
              <a:t>Intent </a:t>
            </a:r>
          </a:p>
          <a:p>
            <a:r>
              <a:rPr lang="en-US" sz="1200" b="0" i="0" u="none" strike="noStrike" kern="1200" baseline="0" dirty="0" smtClean="0">
                <a:solidFill>
                  <a:schemeClr val="tx1"/>
                </a:solidFill>
                <a:latin typeface="+mn-lt"/>
                <a:ea typeface="+mn-ea"/>
                <a:cs typeface="+mn-cs"/>
              </a:rPr>
              <a:t>To encourage development within </a:t>
            </a:r>
            <a:r>
              <a:rPr lang="en-US" sz="1200" b="0" i="1" u="none" strike="noStrike" kern="1200" baseline="0" dirty="0" smtClean="0">
                <a:solidFill>
                  <a:schemeClr val="tx1"/>
                </a:solidFill>
                <a:latin typeface="+mn-lt"/>
                <a:ea typeface="+mn-ea"/>
                <a:cs typeface="+mn-cs"/>
              </a:rPr>
              <a:t>existing </a:t>
            </a:r>
            <a:r>
              <a:rPr lang="en-US" sz="1200" b="0" i="0" u="none" strike="noStrike" kern="1200" baseline="0" dirty="0" smtClean="0">
                <a:solidFill>
                  <a:schemeClr val="tx1"/>
                </a:solidFill>
                <a:latin typeface="+mn-lt"/>
                <a:ea typeface="+mn-ea"/>
                <a:cs typeface="+mn-cs"/>
              </a:rPr>
              <a:t>cities, suburbs, and towns to reduce adverse environmental and public health effects associated with sprawl. To reduce development pressure beyond the limits of existing development. To conserve natural and financial resources required for construction and maintenance of infrastructure. </a:t>
            </a:r>
          </a:p>
          <a:p>
            <a:r>
              <a:rPr lang="en-US" sz="1200" b="0" i="0" u="none" strike="noStrike" kern="1200" baseline="0" dirty="0" smtClean="0">
                <a:solidFill>
                  <a:schemeClr val="tx1"/>
                </a:solidFill>
                <a:latin typeface="+mn-lt"/>
                <a:ea typeface="+mn-ea"/>
                <a:cs typeface="+mn-cs"/>
              </a:rPr>
              <a:t>Requirements </a:t>
            </a:r>
          </a:p>
          <a:p>
            <a:r>
              <a:rPr lang="en-US" sz="1200" b="0" i="0" u="none" strike="noStrike" kern="1200" baseline="0" dirty="0" smtClean="0">
                <a:solidFill>
                  <a:schemeClr val="tx1"/>
                </a:solidFill>
                <a:latin typeface="+mn-lt"/>
                <a:ea typeface="+mn-ea"/>
                <a:cs typeface="+mn-cs"/>
              </a:rPr>
              <a:t>Achieve any combination of requirements in the following three options: </a:t>
            </a:r>
          </a:p>
          <a:p>
            <a:r>
              <a:rPr lang="en-US" sz="1200" b="0" i="0" u="none" strike="noStrike" kern="1200" baseline="0" dirty="0" smtClean="0">
                <a:solidFill>
                  <a:schemeClr val="tx1"/>
                </a:solidFill>
                <a:latin typeface="+mn-lt"/>
                <a:ea typeface="+mn-ea"/>
                <a:cs typeface="+mn-cs"/>
              </a:rPr>
              <a:t>OPTION 1. Location Type </a:t>
            </a:r>
          </a:p>
          <a:p>
            <a:r>
              <a:rPr lang="en-US" sz="1200" b="0" i="0" u="none" strike="noStrike" kern="1200" baseline="0" dirty="0" smtClean="0">
                <a:solidFill>
                  <a:schemeClr val="tx1"/>
                </a:solidFill>
                <a:latin typeface="+mn-lt"/>
                <a:ea typeface="+mn-ea"/>
                <a:cs typeface="+mn-cs"/>
              </a:rPr>
              <a:t>Locate the </a:t>
            </a:r>
            <a:r>
              <a:rPr lang="en-US" sz="1200" b="0" i="1" u="none" strike="noStrike" kern="1200" baseline="0" dirty="0" smtClean="0">
                <a:solidFill>
                  <a:schemeClr val="tx1"/>
                </a:solidFill>
                <a:latin typeface="+mn-lt"/>
                <a:ea typeface="+mn-ea"/>
                <a:cs typeface="+mn-cs"/>
              </a:rPr>
              <a:t>project </a:t>
            </a:r>
            <a:r>
              <a:rPr lang="en-US" sz="1200" b="0" i="0" u="none" strike="noStrike" kern="1200" baseline="0" dirty="0" smtClean="0">
                <a:solidFill>
                  <a:schemeClr val="tx1"/>
                </a:solidFill>
                <a:latin typeface="+mn-lt"/>
                <a:ea typeface="+mn-ea"/>
                <a:cs typeface="+mn-cs"/>
              </a:rPr>
              <a:t>in one of the following locations: </a:t>
            </a:r>
          </a:p>
          <a:p>
            <a:r>
              <a:rPr lang="en-US" sz="1200" b="0" i="0" u="none" strike="noStrike" kern="1200" baseline="0" dirty="0" smtClean="0">
                <a:solidFill>
                  <a:schemeClr val="tx1"/>
                </a:solidFill>
                <a:latin typeface="+mn-lt"/>
                <a:ea typeface="+mn-ea"/>
                <a:cs typeface="+mn-cs"/>
              </a:rPr>
              <a:t>a. A </a:t>
            </a:r>
            <a:r>
              <a:rPr lang="en-US" sz="1200" b="0" i="1" u="none" strike="noStrike" kern="1200" baseline="0" dirty="0" smtClean="0">
                <a:solidFill>
                  <a:schemeClr val="tx1"/>
                </a:solidFill>
                <a:latin typeface="+mn-lt"/>
                <a:ea typeface="+mn-ea"/>
                <a:cs typeface="+mn-cs"/>
              </a:rPr>
              <a:t>previously developed site </a:t>
            </a:r>
            <a:r>
              <a:rPr lang="en-US" sz="1200" b="0" i="0" u="none" strike="noStrike" kern="1200" baseline="0" dirty="0" smtClean="0">
                <a:solidFill>
                  <a:schemeClr val="tx1"/>
                </a:solidFill>
                <a:latin typeface="+mn-lt"/>
                <a:ea typeface="+mn-ea"/>
                <a:cs typeface="+mn-cs"/>
              </a:rPr>
              <a:t>that is not an </a:t>
            </a:r>
            <a:r>
              <a:rPr lang="en-US" sz="1200" b="0" i="1" u="none" strike="noStrike" kern="1200" baseline="0" dirty="0" smtClean="0">
                <a:solidFill>
                  <a:schemeClr val="tx1"/>
                </a:solidFill>
                <a:latin typeface="+mn-lt"/>
                <a:ea typeface="+mn-ea"/>
                <a:cs typeface="+mn-cs"/>
              </a:rPr>
              <a:t>adjacent site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infill site </a:t>
            </a:r>
            <a:r>
              <a:rPr lang="en-US" sz="1200" b="0" i="0" u="none" strike="noStrike" kern="1200" baseline="0" dirty="0" smtClean="0">
                <a:solidFill>
                  <a:schemeClr val="tx1"/>
                </a:solidFill>
                <a:latin typeface="+mn-lt"/>
                <a:ea typeface="+mn-ea"/>
                <a:cs typeface="+mn-cs"/>
              </a:rPr>
              <a:t>(1 point). </a:t>
            </a:r>
          </a:p>
          <a:p>
            <a:r>
              <a:rPr lang="en-US" sz="1200" b="0" i="0" u="none" strike="noStrike" kern="1200" baseline="0" dirty="0" smtClean="0">
                <a:solidFill>
                  <a:schemeClr val="tx1"/>
                </a:solidFill>
                <a:latin typeface="+mn-lt"/>
                <a:ea typeface="+mn-ea"/>
                <a:cs typeface="+mn-cs"/>
              </a:rPr>
              <a:t>b. An adjacent site that is also a previously developed site (2 points). </a:t>
            </a:r>
          </a:p>
          <a:p>
            <a:r>
              <a:rPr lang="en-US" sz="1200" b="0" i="0" u="none" strike="noStrike" kern="1200" baseline="0" dirty="0" smtClean="0">
                <a:solidFill>
                  <a:schemeClr val="tx1"/>
                </a:solidFill>
                <a:latin typeface="+mn-lt"/>
                <a:ea typeface="+mn-ea"/>
                <a:cs typeface="+mn-cs"/>
              </a:rPr>
              <a:t>c. An infill site that is not a previously developed site (3 points). </a:t>
            </a:r>
          </a:p>
          <a:p>
            <a:r>
              <a:rPr lang="en-US" sz="1200" b="0" i="0" u="none" strike="noStrike" kern="1200" baseline="0" dirty="0" smtClean="0">
                <a:solidFill>
                  <a:schemeClr val="tx1"/>
                </a:solidFill>
                <a:latin typeface="+mn-lt"/>
                <a:ea typeface="+mn-ea"/>
                <a:cs typeface="+mn-cs"/>
              </a:rPr>
              <a:t>d. An infill site that is also a previously developed site (5 points). </a:t>
            </a:r>
          </a:p>
          <a:p>
            <a:r>
              <a:rPr lang="en-US" sz="1200" b="0" i="0" u="none" strike="noStrike" kern="1200" baseline="0" dirty="0" smtClean="0">
                <a:solidFill>
                  <a:schemeClr val="tx1"/>
                </a:solidFill>
                <a:latin typeface="+mn-lt"/>
                <a:ea typeface="+mn-ea"/>
                <a:cs typeface="+mn-cs"/>
              </a:rPr>
              <a:t>AND/OR </a:t>
            </a:r>
          </a:p>
          <a:p>
            <a:r>
              <a:rPr lang="en-US" sz="1200" b="0" i="0" u="none" strike="noStrike" kern="1200" baseline="0" dirty="0" smtClean="0">
                <a:solidFill>
                  <a:schemeClr val="tx1"/>
                </a:solidFill>
                <a:latin typeface="+mn-lt"/>
                <a:ea typeface="+mn-ea"/>
                <a:cs typeface="+mn-cs"/>
              </a:rPr>
              <a:t>OPTION 2. Connectivity </a:t>
            </a:r>
          </a:p>
          <a:p>
            <a:r>
              <a:rPr lang="en-US" sz="1200" b="0" i="0" u="none" strike="noStrike" kern="1200" baseline="0" dirty="0" smtClean="0">
                <a:solidFill>
                  <a:schemeClr val="tx1"/>
                </a:solidFill>
                <a:latin typeface="+mn-lt"/>
                <a:ea typeface="+mn-ea"/>
                <a:cs typeface="+mn-cs"/>
              </a:rPr>
              <a:t>Locate the project in an area that has existing </a:t>
            </a:r>
            <a:r>
              <a:rPr lang="en-US" sz="1200" b="0" i="1" u="none" strike="noStrike" kern="1200" baseline="0" dirty="0" smtClean="0">
                <a:solidFill>
                  <a:schemeClr val="tx1"/>
                </a:solidFill>
                <a:latin typeface="+mn-lt"/>
                <a:ea typeface="+mn-ea"/>
                <a:cs typeface="+mn-cs"/>
              </a:rPr>
              <a:t>connectivity </a:t>
            </a:r>
            <a:r>
              <a:rPr lang="en-US" sz="1200" b="0" i="0" u="none" strike="noStrike" kern="1200" baseline="0" dirty="0" smtClean="0">
                <a:solidFill>
                  <a:schemeClr val="tx1"/>
                </a:solidFill>
                <a:latin typeface="+mn-lt"/>
                <a:ea typeface="+mn-ea"/>
                <a:cs typeface="+mn-cs"/>
              </a:rPr>
              <a:t>within 1/2 mile of the </a:t>
            </a:r>
            <a:r>
              <a:rPr lang="en-US" sz="1200" b="0" i="1" u="none" strike="noStrike" kern="1200" baseline="0" dirty="0" smtClean="0">
                <a:solidFill>
                  <a:schemeClr val="tx1"/>
                </a:solidFill>
                <a:latin typeface="+mn-lt"/>
                <a:ea typeface="+mn-ea"/>
                <a:cs typeface="+mn-cs"/>
              </a:rPr>
              <a:t>project boundary</a:t>
            </a:r>
            <a:r>
              <a:rPr lang="en-US" sz="1200" b="0" i="0" u="none" strike="noStrike" kern="1200" baseline="0" dirty="0" smtClean="0">
                <a:solidFill>
                  <a:schemeClr val="tx1"/>
                </a:solidFill>
                <a:latin typeface="+mn-lt"/>
                <a:ea typeface="+mn-ea"/>
                <a:cs typeface="+mn-cs"/>
              </a:rPr>
              <a:t>, as listed to Table 1. </a:t>
            </a:r>
          </a:p>
          <a:p>
            <a:r>
              <a:rPr lang="en-US" sz="1200" b="0" i="0" u="none" strike="noStrike" kern="1200" baseline="0" dirty="0" smtClean="0">
                <a:solidFill>
                  <a:schemeClr val="tx1"/>
                </a:solidFill>
                <a:latin typeface="+mn-lt"/>
                <a:ea typeface="+mn-ea"/>
                <a:cs typeface="+mn-cs"/>
              </a:rPr>
              <a:t>Table 1. Points for connectivity within 1/2 mile of project </a:t>
            </a:r>
            <a:r>
              <a:rPr lang="en-US" sz="1200" b="1" i="0" u="none" strike="noStrike" kern="1200" baseline="0" dirty="0" smtClean="0">
                <a:solidFill>
                  <a:schemeClr val="tx1"/>
                </a:solidFill>
                <a:latin typeface="+mn-lt"/>
                <a:ea typeface="+mn-ea"/>
                <a:cs typeface="+mn-cs"/>
              </a:rPr>
              <a:t>Intersections per square mile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Points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200 and &lt; 250 	1 	</a:t>
            </a:r>
          </a:p>
          <a:p>
            <a:r>
              <a:rPr lang="en-US" sz="1200" b="0" i="0" u="none" strike="noStrike" kern="1200" baseline="0" dirty="0" smtClean="0">
                <a:solidFill>
                  <a:schemeClr val="tx1"/>
                </a:solidFill>
                <a:latin typeface="+mn-lt"/>
                <a:ea typeface="+mn-ea"/>
                <a:cs typeface="+mn-cs"/>
              </a:rPr>
              <a:t>≥ 250 and &lt; 300 	2 	</a:t>
            </a:r>
          </a:p>
          <a:p>
            <a:r>
              <a:rPr lang="en-US" sz="1200" b="0" i="0" u="none" strike="noStrike" kern="1200" baseline="0" dirty="0" smtClean="0">
                <a:solidFill>
                  <a:schemeClr val="tx1"/>
                </a:solidFill>
                <a:latin typeface="+mn-lt"/>
                <a:ea typeface="+mn-ea"/>
                <a:cs typeface="+mn-cs"/>
              </a:rPr>
              <a:t>≥ 300 and &lt; 350 	3 	</a:t>
            </a:r>
          </a:p>
          <a:p>
            <a:r>
              <a:rPr lang="en-US" sz="1200" b="0" i="0" u="none" strike="noStrike" kern="1200" baseline="0" dirty="0" smtClean="0">
                <a:solidFill>
                  <a:schemeClr val="tx1"/>
                </a:solidFill>
                <a:latin typeface="+mn-lt"/>
                <a:ea typeface="+mn-ea"/>
                <a:cs typeface="+mn-cs"/>
              </a:rPr>
              <a:t>≥ 350 and &lt; 400 	4 	</a:t>
            </a:r>
          </a:p>
          <a:p>
            <a:r>
              <a:rPr lang="en-US" sz="1200" b="0" i="0" u="none" strike="noStrike" kern="1200" baseline="0" dirty="0" smtClean="0">
                <a:solidFill>
                  <a:schemeClr val="tx1"/>
                </a:solidFill>
                <a:latin typeface="+mn-lt"/>
                <a:ea typeface="+mn-ea"/>
                <a:cs typeface="+mn-cs"/>
              </a:rPr>
              <a:t>≥ 400 	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10</a:t>
            </a:fld>
            <a:endParaRPr lang="en-US"/>
          </a:p>
        </p:txBody>
      </p:sp>
    </p:spTree>
    <p:extLst>
      <p:ext uri="{BB962C8B-B14F-4D97-AF65-F5344CB8AC3E}">
        <p14:creationId xmlns:p14="http://schemas.microsoft.com/office/powerpoint/2010/main" val="20146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OPTION 1. Projects with Internal Streets </a:t>
            </a:r>
          </a:p>
          <a:p>
            <a:r>
              <a:rPr lang="en-US" sz="1200" b="0" i="0" u="none" strike="noStrike" kern="1200" baseline="0" dirty="0" smtClean="0">
                <a:solidFill>
                  <a:schemeClr val="tx1"/>
                </a:solidFill>
                <a:latin typeface="+mn-lt"/>
                <a:ea typeface="+mn-ea"/>
                <a:cs typeface="+mn-cs"/>
              </a:rPr>
              <a:t>Design and build the project such that its internal connectivity is at least 140 intersections per square mile. All </a:t>
            </a:r>
            <a:r>
              <a:rPr lang="en-US" sz="1200" b="0" i="1" u="none" strike="noStrike" kern="1200" baseline="0" dirty="0" smtClean="0">
                <a:solidFill>
                  <a:schemeClr val="tx1"/>
                </a:solidFill>
                <a:latin typeface="+mn-lt"/>
                <a:ea typeface="+mn-ea"/>
                <a:cs typeface="+mn-cs"/>
              </a:rPr>
              <a:t>streets </a:t>
            </a:r>
            <a:r>
              <a:rPr lang="en-US" sz="1200" b="0" i="0" u="none" strike="noStrike" kern="1200" baseline="0" dirty="0" smtClean="0">
                <a:solidFill>
                  <a:schemeClr val="tx1"/>
                </a:solidFill>
                <a:latin typeface="+mn-lt"/>
                <a:ea typeface="+mn-ea"/>
                <a:cs typeface="+mn-cs"/>
              </a:rPr>
              <a:t>and sidewalks that are counted toward the connectivity requirement must be available for general public use and not gated. Gated areas are not considered available for public use, with the exception of education and health care campuses and military bases where gates are used for security purposes. </a:t>
            </a:r>
          </a:p>
          <a:p>
            <a:r>
              <a:rPr lang="en-US" sz="1200" b="0" i="0" u="none" strike="noStrike" kern="1200" baseline="0" dirty="0" smtClean="0">
                <a:solidFill>
                  <a:schemeClr val="tx1"/>
                </a:solidFill>
                <a:latin typeface="+mn-lt"/>
                <a:ea typeface="+mn-ea"/>
                <a:cs typeface="+mn-cs"/>
              </a:rPr>
              <a:t>AND </a:t>
            </a:r>
          </a:p>
          <a:p>
            <a:r>
              <a:rPr lang="en-US" sz="1200" b="0" i="0" u="none" strike="noStrike" kern="1200" baseline="0" dirty="0" smtClean="0">
                <a:solidFill>
                  <a:schemeClr val="tx1"/>
                </a:solidFill>
                <a:latin typeface="+mn-lt"/>
                <a:ea typeface="+mn-ea"/>
                <a:cs typeface="+mn-cs"/>
              </a:rPr>
              <a:t>Design and build the project with at least one through-street and/or </a:t>
            </a:r>
            <a:r>
              <a:rPr lang="en-US" sz="1200" b="0" i="0" u="none" strike="noStrike" kern="1200" baseline="0" dirty="0" err="1" smtClean="0">
                <a:solidFill>
                  <a:schemeClr val="tx1"/>
                </a:solidFill>
                <a:latin typeface="+mn-lt"/>
                <a:ea typeface="+mn-ea"/>
                <a:cs typeface="+mn-cs"/>
              </a:rPr>
              <a:t>nonmotorized</a:t>
            </a:r>
            <a:r>
              <a:rPr lang="en-US" sz="1200" b="0" i="0" u="none" strike="noStrike" kern="1200" baseline="0" dirty="0" smtClean="0">
                <a:solidFill>
                  <a:schemeClr val="tx1"/>
                </a:solidFill>
                <a:latin typeface="+mn-lt"/>
                <a:ea typeface="+mn-ea"/>
                <a:cs typeface="+mn-cs"/>
              </a:rPr>
              <a:t> right-of-way intersecting or terminating at the </a:t>
            </a:r>
            <a:r>
              <a:rPr lang="en-US" sz="1200" b="0" i="1" u="none" strike="noStrike" kern="1200" baseline="0" dirty="0" smtClean="0">
                <a:solidFill>
                  <a:schemeClr val="tx1"/>
                </a:solidFill>
                <a:latin typeface="+mn-lt"/>
                <a:ea typeface="+mn-ea"/>
                <a:cs typeface="+mn-cs"/>
              </a:rPr>
              <a:t>project boundary </a:t>
            </a:r>
            <a:r>
              <a:rPr lang="en-US" sz="1200" b="0" i="0" u="none" strike="noStrike" kern="1200" baseline="0" dirty="0" smtClean="0">
                <a:solidFill>
                  <a:schemeClr val="tx1"/>
                </a:solidFill>
                <a:latin typeface="+mn-lt"/>
                <a:ea typeface="+mn-ea"/>
                <a:cs typeface="+mn-cs"/>
              </a:rPr>
              <a:t>at least every 800 feet, or at existing abutting street intervals and intersections, whichever is the shorter distance. </a:t>
            </a:r>
            <a:r>
              <a:rPr lang="en-US" sz="1200" b="0" i="0" u="none" strike="noStrike" kern="1200" baseline="0" dirty="0" err="1" smtClean="0">
                <a:solidFill>
                  <a:schemeClr val="tx1"/>
                </a:solidFill>
                <a:latin typeface="+mn-lt"/>
                <a:ea typeface="+mn-ea"/>
                <a:cs typeface="+mn-cs"/>
              </a:rPr>
              <a:t>Nonmotorized</a:t>
            </a:r>
            <a:r>
              <a:rPr lang="en-US" sz="1200" b="0" i="0" u="none" strike="noStrike" kern="1200" baseline="0" dirty="0" smtClean="0">
                <a:solidFill>
                  <a:schemeClr val="tx1"/>
                </a:solidFill>
                <a:latin typeface="+mn-lt"/>
                <a:ea typeface="+mn-ea"/>
                <a:cs typeface="+mn-cs"/>
              </a:rPr>
              <a:t> rights-of-way may count for no more than 20% of the total. This does not apply to portions of the boundary where connections cannot be made because of physical obstacles, such as prior platting of property, construction of existing buildings or other barriers, slopes over 15%, </a:t>
            </a:r>
            <a:r>
              <a:rPr lang="en-US" sz="1200" b="0" i="1" u="none" strike="noStrike" kern="1200" baseline="0" dirty="0" smtClean="0">
                <a:solidFill>
                  <a:schemeClr val="tx1"/>
                </a:solidFill>
                <a:latin typeface="+mn-lt"/>
                <a:ea typeface="+mn-ea"/>
                <a:cs typeface="+mn-cs"/>
              </a:rPr>
              <a:t>wetlands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water bodies</a:t>
            </a:r>
            <a:r>
              <a:rPr lang="en-US" sz="1200" b="0" i="0" u="none" strike="noStrike" kern="1200" baseline="0" dirty="0" smtClean="0">
                <a:solidFill>
                  <a:schemeClr val="tx1"/>
                </a:solidFill>
                <a:latin typeface="+mn-lt"/>
                <a:ea typeface="+mn-ea"/>
                <a:cs typeface="+mn-cs"/>
              </a:rPr>
              <a:t>, railroad and utility rights-of-way, existing limited-access motor vehicle rights-of-way, and parks and dedicated open space.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OPTION 2. Projects without Internal Streets </a:t>
            </a:r>
          </a:p>
          <a:p>
            <a:r>
              <a:rPr lang="en-US" sz="1200" b="0" i="0" u="none" strike="noStrike" kern="1200" baseline="0" dirty="0" smtClean="0">
                <a:solidFill>
                  <a:schemeClr val="tx1"/>
                </a:solidFill>
                <a:latin typeface="+mn-lt"/>
                <a:ea typeface="+mn-ea"/>
                <a:cs typeface="+mn-cs"/>
              </a:rPr>
              <a:t>Locate the project such that the connectivity of the existing streets within 1/4 mile of the project boundary is at least 90 intersections per square mile. All streets and sidewalks that are counted toward the connectivity requirement must be available for general public use and not gated. Gated areas are not considered available for public use, with the exception of education and health care campuses and military bases where gates are used for security purposes. </a:t>
            </a:r>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12</a:t>
            </a:fld>
            <a:endParaRPr lang="en-US"/>
          </a:p>
        </p:txBody>
      </p:sp>
    </p:spTree>
    <p:extLst>
      <p:ext uri="{BB962C8B-B14F-4D97-AF65-F5344CB8AC3E}">
        <p14:creationId xmlns:p14="http://schemas.microsoft.com/office/powerpoint/2010/main" val="324507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tooltip="Permalink to Avondale celebrates the completion of Cincinnati’s first LEED certified affordable housing development"/>
              </a:rPr>
              <a:t>Avondale celebrates the completion of Cincinnati’s first LEED certified affordable housing development</a:t>
            </a:r>
            <a:r>
              <a:rPr lang="en-US" b="1" dirty="0" smtClean="0"/>
              <a:t> (www.urbancincy.com)</a:t>
            </a:r>
          </a:p>
          <a:p>
            <a:r>
              <a:rPr lang="en-US" dirty="0" smtClean="0"/>
              <a:t>By </a:t>
            </a:r>
            <a:r>
              <a:rPr lang="en-US" dirty="0" smtClean="0">
                <a:hlinkClick r:id="rId4" tooltip="View all posts by Kevin Wright"/>
              </a:rPr>
              <a:t>Kevin Wright</a:t>
            </a:r>
            <a:r>
              <a:rPr lang="en-US" dirty="0" smtClean="0"/>
              <a:t> ― November 16, 2010</a:t>
            </a:r>
          </a:p>
          <a:p>
            <a:r>
              <a:rPr lang="en-US" dirty="0" smtClean="0"/>
              <a:t>The completion of Cincinnati’s first-ever LEED certified affordable housing complex was celebrated with a ribbon cutting in Avondale last week.</a:t>
            </a:r>
          </a:p>
          <a:p>
            <a:r>
              <a:rPr lang="en-US" dirty="0" smtClean="0"/>
              <a:t>Created for seniors, Forest Square Apartments was developed by </a:t>
            </a:r>
            <a:r>
              <a:rPr lang="en-US" dirty="0" smtClean="0">
                <a:hlinkClick r:id="rId5"/>
              </a:rPr>
              <a:t>The Model Group</a:t>
            </a:r>
            <a:r>
              <a:rPr lang="en-US" dirty="0" smtClean="0"/>
              <a:t> and designed by </a:t>
            </a:r>
            <a:r>
              <a:rPr lang="en-US" dirty="0" smtClean="0">
                <a:hlinkClick r:id="rId6"/>
              </a:rPr>
              <a:t>City Studios Architecture</a:t>
            </a:r>
            <a:r>
              <a:rPr lang="en-US" dirty="0" smtClean="0"/>
              <a:t>. The new structure is hard to miss at </a:t>
            </a:r>
            <a:r>
              <a:rPr lang="en-US" dirty="0" smtClean="0">
                <a:hlinkClick r:id="rId7"/>
              </a:rPr>
              <a:t>3511 Harvey Avenue</a:t>
            </a:r>
            <a:r>
              <a:rPr lang="en-US" dirty="0" smtClean="0"/>
              <a:t>, as its modern design and colorful exterior stands out amidst the numerous historic homes in the inner-city neighborhood.</a:t>
            </a:r>
          </a:p>
          <a:p>
            <a:r>
              <a:rPr lang="en-US" dirty="0" smtClean="0"/>
              <a:t>The $4.3 million dollar development includes 21 two-bedroom handicap accessible units that offer high efficiency heating, air conditioning, and plumbing. Developers also tout the project’s </a:t>
            </a:r>
            <a:r>
              <a:rPr lang="en-US" dirty="0" smtClean="0">
                <a:hlinkClick r:id="rId8"/>
              </a:rPr>
              <a:t>LEED Silver</a:t>
            </a:r>
            <a:r>
              <a:rPr lang="en-US" dirty="0" smtClean="0"/>
              <a:t> accreditation, its community garden, kitchenettes, community room, on-site parking, and two outdoor patios.</a:t>
            </a:r>
          </a:p>
          <a:p>
            <a:r>
              <a:rPr lang="en-US" dirty="0" smtClean="0"/>
              <a:t>The project was assisted by a $1 million award from HUD Recovery Act Tax Credit Assistance Program funds that were part of the </a:t>
            </a:r>
            <a:r>
              <a:rPr lang="en-US" dirty="0" smtClean="0">
                <a:hlinkClick r:id="rId9"/>
              </a:rPr>
              <a:t>American Recovery &amp; Reinvestment Act</a:t>
            </a:r>
            <a:r>
              <a:rPr lang="en-US" dirty="0" smtClean="0"/>
              <a:t>. Local leaders and supporters attended the ribbon cutting, applauding the creative financing of such a unique project during these turbulent economic times.</a:t>
            </a:r>
          </a:p>
          <a:p>
            <a:r>
              <a:rPr lang="en-US" dirty="0" smtClean="0"/>
              <a:t>Speakers also pointed out how important projects like these are during an economic recession, highlighting the fact that this project put people back to work, and produced decent, safe, and affordable housing.</a:t>
            </a:r>
          </a:p>
          <a:p>
            <a:r>
              <a:rPr lang="en-US" dirty="0" smtClean="0"/>
              <a:t>“This project is a key indicator that Avondale is on its way back from being an under-served community,” reiterated Councilman Wendell Young. “This project will provide a safe and healthy environment for our seniors to live in the coming years.”</a:t>
            </a:r>
          </a:p>
          <a:p>
            <a:r>
              <a:rPr lang="en-US" dirty="0" smtClean="0"/>
              <a:t>The project was developed with the </a:t>
            </a:r>
            <a:r>
              <a:rPr lang="en-US" dirty="0" smtClean="0">
                <a:hlinkClick r:id="rId10"/>
              </a:rPr>
              <a:t>Avondale Vision Plan</a:t>
            </a:r>
            <a:r>
              <a:rPr lang="en-US" dirty="0" smtClean="0"/>
              <a:t> and Burnet Avenue Revitalization Plan in mind as well. Both of which outline ways in which to re-establish Avondale as a safe and affordable neighborhood of choice.</a:t>
            </a:r>
          </a:p>
          <a:p>
            <a:r>
              <a:rPr lang="en-US" dirty="0" smtClean="0"/>
              <a:t>Other agencies involved in the development include the Ohio Housing Financing Agency, HUD, PNC Bank, Avondale Community Council, Uptown Consortium, Key Bank, LISC, Ohio Capital Corporation for Housing, and the City of Cincinnati.</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13</a:t>
            </a:fld>
            <a:endParaRPr lang="en-US"/>
          </a:p>
        </p:txBody>
      </p:sp>
    </p:spTree>
    <p:extLst>
      <p:ext uri="{BB962C8B-B14F-4D97-AF65-F5344CB8AC3E}">
        <p14:creationId xmlns:p14="http://schemas.microsoft.com/office/powerpoint/2010/main" val="237371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Italics</a:t>
            </a:r>
            <a:r>
              <a:rPr lang="en-US" dirty="0" smtClean="0"/>
              <a:t> are prerequisites</a:t>
            </a:r>
          </a:p>
          <a:p>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14</a:t>
            </a:fld>
            <a:endParaRPr lang="en-US"/>
          </a:p>
        </p:txBody>
      </p:sp>
    </p:spTree>
    <p:extLst>
      <p:ext uri="{BB962C8B-B14F-4D97-AF65-F5344CB8AC3E}">
        <p14:creationId xmlns:p14="http://schemas.microsoft.com/office/powerpoint/2010/main" val="201469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OPTION 1. TDM Program </a:t>
            </a:r>
          </a:p>
          <a:p>
            <a:r>
              <a:rPr lang="en-US" sz="1200" b="0" i="0" u="none" strike="noStrike" kern="1200" baseline="0" dirty="0" smtClean="0">
                <a:solidFill>
                  <a:schemeClr val="tx1"/>
                </a:solidFill>
                <a:latin typeface="+mn-lt"/>
                <a:ea typeface="+mn-ea"/>
                <a:cs typeface="+mn-cs"/>
              </a:rPr>
              <a:t>Create and implement a comprehensive transportation demand management (TDM) program for the </a:t>
            </a:r>
            <a:r>
              <a:rPr lang="en-US" sz="1200" b="0" i="1" u="none" strike="noStrike" kern="1200" baseline="0" dirty="0" smtClean="0">
                <a:solidFill>
                  <a:schemeClr val="tx1"/>
                </a:solidFill>
                <a:latin typeface="+mn-lt"/>
                <a:ea typeface="+mn-ea"/>
                <a:cs typeface="+mn-cs"/>
              </a:rPr>
              <a:t>project </a:t>
            </a:r>
            <a:r>
              <a:rPr lang="en-US" sz="1200" b="0" i="0" u="none" strike="noStrike" kern="1200" baseline="0" dirty="0" smtClean="0">
                <a:solidFill>
                  <a:schemeClr val="tx1"/>
                </a:solidFill>
                <a:latin typeface="+mn-lt"/>
                <a:ea typeface="+mn-ea"/>
                <a:cs typeface="+mn-cs"/>
              </a:rPr>
              <a:t>that reduces weekday peak-period motor vehicle trips by at least 20% compared with a baseline case, and fund the program for a minimum of three years following </a:t>
            </a:r>
            <a:r>
              <a:rPr lang="en-US" sz="1200" b="0" i="1" u="none" strike="noStrike" kern="1200" baseline="0" dirty="0" smtClean="0">
                <a:solidFill>
                  <a:schemeClr val="tx1"/>
                </a:solidFill>
                <a:latin typeface="+mn-lt"/>
                <a:ea typeface="+mn-ea"/>
                <a:cs typeface="+mn-cs"/>
              </a:rPr>
              <a:t>build-out </a:t>
            </a:r>
            <a:r>
              <a:rPr lang="en-US" sz="1200" b="0" i="0" u="none" strike="noStrike" kern="1200" baseline="0" dirty="0" smtClean="0">
                <a:solidFill>
                  <a:schemeClr val="tx1"/>
                </a:solidFill>
                <a:latin typeface="+mn-lt"/>
                <a:ea typeface="+mn-ea"/>
                <a:cs typeface="+mn-cs"/>
              </a:rPr>
              <a:t>of the project. The TDM program must be prepared by a qualified transportation professional. Any trip reduction effects of Options 2, 3, 4, or 5 may not be included in calculating the 20% threshold.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2. Transit Passes </a:t>
            </a:r>
          </a:p>
          <a:p>
            <a:r>
              <a:rPr lang="en-US" sz="1200" b="0" i="0" u="none" strike="noStrike" kern="1200" baseline="0" dirty="0" smtClean="0">
                <a:solidFill>
                  <a:schemeClr val="tx1"/>
                </a:solidFill>
                <a:latin typeface="+mn-lt"/>
                <a:ea typeface="+mn-ea"/>
                <a:cs typeface="+mn-cs"/>
              </a:rPr>
              <a:t>Provide transit passes valid for at least one year, subsidized to be half of regular price or cheaper, to each occupant locating within the project during the first three years of project occupancy (or longer). Publicize the availability of subsidized transit passes are available to project occupants;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3. Developer-Sponsored Transit </a:t>
            </a:r>
          </a:p>
          <a:p>
            <a:r>
              <a:rPr lang="en-US" sz="1200" b="0" i="0" u="none" strike="noStrike" kern="1200" baseline="0" dirty="0" smtClean="0">
                <a:solidFill>
                  <a:schemeClr val="tx1"/>
                </a:solidFill>
                <a:latin typeface="+mn-lt"/>
                <a:ea typeface="+mn-ea"/>
                <a:cs typeface="+mn-cs"/>
              </a:rPr>
              <a:t>Provide year-round, </a:t>
            </a:r>
            <a:r>
              <a:rPr lang="en-US" sz="1200" b="0" i="1" u="none" strike="noStrike" kern="1200" baseline="0" dirty="0" smtClean="0">
                <a:solidFill>
                  <a:schemeClr val="tx1"/>
                </a:solidFill>
                <a:latin typeface="+mn-lt"/>
                <a:ea typeface="+mn-ea"/>
                <a:cs typeface="+mn-cs"/>
              </a:rPr>
              <a:t>developer</a:t>
            </a:r>
            <a:r>
              <a:rPr lang="en-US" sz="1200" b="0" i="0" u="none" strike="noStrike" kern="1200" baseline="0" dirty="0" smtClean="0">
                <a:solidFill>
                  <a:schemeClr val="tx1"/>
                </a:solidFill>
                <a:latin typeface="+mn-lt"/>
                <a:ea typeface="+mn-ea"/>
                <a:cs typeface="+mn-cs"/>
              </a:rPr>
              <a:t>-sponsored private transit service (with vans, shuttles, buses) from at least one central point in the project to other major transit facilities, and/or other destinations such as a retail or </a:t>
            </a:r>
            <a:r>
              <a:rPr lang="en-US" sz="1200" b="0" i="1" u="none" strike="noStrike" kern="1200" baseline="0" dirty="0" smtClean="0">
                <a:solidFill>
                  <a:schemeClr val="tx1"/>
                </a:solidFill>
                <a:latin typeface="+mn-lt"/>
                <a:ea typeface="+mn-ea"/>
                <a:cs typeface="+mn-cs"/>
              </a:rPr>
              <a:t>employment center</a:t>
            </a:r>
            <a:r>
              <a:rPr lang="en-US" sz="1200" b="0" i="0" u="none" strike="noStrike" kern="1200" baseline="0" dirty="0" smtClean="0">
                <a:solidFill>
                  <a:schemeClr val="tx1"/>
                </a:solidFill>
                <a:latin typeface="+mn-lt"/>
                <a:ea typeface="+mn-ea"/>
                <a:cs typeface="+mn-cs"/>
              </a:rPr>
              <a:t>, with service no less frequent than 45 daily weekday trips and 30 daily weekend trips. The service must begin by the time the project total square footage is 20% occupied and must be guaranteed for at least three years beyond project build-out. Twenty percent occupancy is defined as residents living in 20% of the </a:t>
            </a:r>
            <a:r>
              <a:rPr lang="en-US" sz="1200" b="0" i="1" u="none" strike="noStrike" kern="1200" baseline="0" dirty="0" smtClean="0">
                <a:solidFill>
                  <a:schemeClr val="tx1"/>
                </a:solidFill>
                <a:latin typeface="+mn-lt"/>
                <a:ea typeface="+mn-ea"/>
                <a:cs typeface="+mn-cs"/>
              </a:rPr>
              <a:t>dwelling units </a:t>
            </a:r>
            <a:r>
              <a:rPr lang="en-US" sz="1200" b="0" i="0" u="none" strike="noStrike" kern="1200" baseline="0" dirty="0" smtClean="0">
                <a:solidFill>
                  <a:schemeClr val="tx1"/>
                </a:solidFill>
                <a:latin typeface="+mn-lt"/>
                <a:ea typeface="+mn-ea"/>
                <a:cs typeface="+mn-cs"/>
              </a:rPr>
              <a:t>and/or employees working in 20% of the total nonresidential square footage. </a:t>
            </a:r>
          </a:p>
          <a:p>
            <a:r>
              <a:rPr lang="en-US" sz="1200" b="0" i="0" u="none" strike="noStrike" kern="1200" baseline="0" dirty="0" smtClean="0">
                <a:solidFill>
                  <a:schemeClr val="tx1"/>
                </a:solidFill>
                <a:latin typeface="+mn-lt"/>
                <a:ea typeface="+mn-ea"/>
                <a:cs typeface="+mn-cs"/>
              </a:rPr>
              <a:t>Provide transit stop shelters and bicycle racks adequate to meet projected demand but no less than one shelter and one bicycle rack at each transit stop. Shelters must be covered, be at least partially enclosed to buffer wind and rain, and have seating and illumination. Bicycle racks must have a two-point support system for locking the frame and wheels and must be securely affixed to the ground or a building.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4. Vehicle Sharing </a:t>
            </a:r>
          </a:p>
          <a:p>
            <a:r>
              <a:rPr lang="en-US" sz="1200" b="0" i="0" u="none" strike="noStrike" kern="1200" baseline="0" dirty="0" smtClean="0">
                <a:solidFill>
                  <a:schemeClr val="tx1"/>
                </a:solidFill>
                <a:latin typeface="+mn-lt"/>
                <a:ea typeface="+mn-ea"/>
                <a:cs typeface="+mn-cs"/>
              </a:rPr>
              <a:t>Locate the project such that 50% of the dwelling units and nonresidential building entrances are within a 1/4 mile </a:t>
            </a:r>
            <a:r>
              <a:rPr lang="en-US" sz="1200" b="0" i="1" u="none" strike="noStrike" kern="1200" baseline="0" dirty="0" smtClean="0">
                <a:solidFill>
                  <a:schemeClr val="tx1"/>
                </a:solidFill>
                <a:latin typeface="+mn-lt"/>
                <a:ea typeface="+mn-ea"/>
                <a:cs typeface="+mn-cs"/>
              </a:rPr>
              <a:t>walk distance </a:t>
            </a:r>
            <a:r>
              <a:rPr lang="en-US" sz="1200" b="0" i="0" u="none" strike="noStrike" kern="1200" baseline="0" dirty="0" smtClean="0">
                <a:solidFill>
                  <a:schemeClr val="tx1"/>
                </a:solidFill>
                <a:latin typeface="+mn-lt"/>
                <a:ea typeface="+mn-ea"/>
                <a:cs typeface="+mn-cs"/>
              </a:rPr>
              <a:t>of at least one vehicle in a vehicle-sharing program. For each vehicle, dedicate one parking space accessible to vehicle-sharing members. Through signage and other means, publicize to project occupants the availability and benefits of the vehicle-sharing program. If the project has more than 100 dwelling units and/or employees and has a minimum transit </a:t>
            </a:r>
            <a:r>
              <a:rPr lang="en-US" sz="1200" b="0" i="1" u="none" strike="noStrike" kern="1200" baseline="0" dirty="0" smtClean="0">
                <a:solidFill>
                  <a:schemeClr val="tx1"/>
                </a:solidFill>
                <a:latin typeface="+mn-lt"/>
                <a:ea typeface="+mn-ea"/>
                <a:cs typeface="+mn-cs"/>
              </a:rPr>
              <a:t>Updated to reflect the 10/1/2012 document addenda for the LEED 2009 for Neighborhood Development Rating System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service of 60 daily weekday trips and 40 daily weekend trips, at least one additional vehicle and parking space for every 100 dwelling units and/or employees must be available. If the project has more than 100 dwelling units and/or employees but does not have transit service at the frequencies specified above, at least one additional vehicle and parking space for every 200 dwelling units and/or employees must be available. Where new vehicle locations are created, a vehicle sharing program must begin by the time the project total square footage is 20% occupied; commit to providing vehicles to the locations for at least two years. Twenty percent occupancy is defined as residents living in 20% of the project dwelling units and/or employees working in 20% of the total nonresidential square footage of the project.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5. Unbundling of Parking </a:t>
            </a:r>
          </a:p>
          <a:p>
            <a:r>
              <a:rPr lang="en-US" sz="1200" b="0" i="0" u="none" strike="noStrike" kern="1200" baseline="0" dirty="0" smtClean="0">
                <a:solidFill>
                  <a:schemeClr val="tx1"/>
                </a:solidFill>
                <a:latin typeface="+mn-lt"/>
                <a:ea typeface="+mn-ea"/>
                <a:cs typeface="+mn-cs"/>
              </a:rPr>
              <a:t>For 90% of </a:t>
            </a:r>
            <a:r>
              <a:rPr lang="en-US" sz="1200" b="0" i="1" u="none" strike="noStrike" kern="1200" baseline="0" dirty="0" smtClean="0">
                <a:solidFill>
                  <a:schemeClr val="tx1"/>
                </a:solidFill>
                <a:latin typeface="+mn-lt"/>
                <a:ea typeface="+mn-ea"/>
                <a:cs typeface="+mn-cs"/>
              </a:rPr>
              <a:t>multiunit residential </a:t>
            </a:r>
            <a:r>
              <a:rPr lang="en-US" sz="1200" b="0" i="0" u="none" strike="noStrike" kern="1200" baseline="0" dirty="0" smtClean="0">
                <a:solidFill>
                  <a:schemeClr val="tx1"/>
                </a:solidFill>
                <a:latin typeface="+mn-lt"/>
                <a:ea typeface="+mn-ea"/>
                <a:cs typeface="+mn-cs"/>
              </a:rPr>
              <a:t>units and/or nonresidential square footage, the associated parking spaces are sold or rented separately from the dwelling units and/or nonresidential square footage. </a:t>
            </a:r>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15</a:t>
            </a:fld>
            <a:endParaRPr lang="en-US"/>
          </a:p>
        </p:txBody>
      </p:sp>
    </p:spTree>
    <p:extLst>
      <p:ext uri="{BB962C8B-B14F-4D97-AF65-F5344CB8AC3E}">
        <p14:creationId xmlns:p14="http://schemas.microsoft.com/office/powerpoint/2010/main" val="206548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OPTION 1. Projects with Dwelling Units </a:t>
            </a:r>
          </a:p>
          <a:p>
            <a:r>
              <a:rPr lang="en-US" sz="1200" b="0" i="0" u="none" strike="noStrike" kern="1200" baseline="0" dirty="0" smtClean="0">
                <a:solidFill>
                  <a:schemeClr val="tx1"/>
                </a:solidFill>
                <a:latin typeface="+mn-lt"/>
                <a:ea typeface="+mn-ea"/>
                <a:cs typeface="+mn-cs"/>
              </a:rPr>
              <a:t>For each new </a:t>
            </a:r>
            <a:r>
              <a:rPr lang="en-US" sz="1200" b="0" i="1" u="none" strike="noStrike" kern="1200" baseline="0" dirty="0" smtClean="0">
                <a:solidFill>
                  <a:schemeClr val="tx1"/>
                </a:solidFill>
                <a:latin typeface="+mn-lt"/>
                <a:ea typeface="+mn-ea"/>
                <a:cs typeface="+mn-cs"/>
              </a:rPr>
              <a:t>project dwelling unit </a:t>
            </a:r>
            <a:r>
              <a:rPr lang="en-US" sz="1200" b="0" i="0" u="none" strike="noStrike" kern="1200" baseline="0" dirty="0" smtClean="0">
                <a:solidFill>
                  <a:schemeClr val="tx1"/>
                </a:solidFill>
                <a:latin typeface="+mn-lt"/>
                <a:ea typeface="+mn-ea"/>
                <a:cs typeface="+mn-cs"/>
              </a:rPr>
              <a:t>of the following residential building types, design to the applicable requirements specified: </a:t>
            </a:r>
          </a:p>
          <a:p>
            <a:r>
              <a:rPr lang="en-US" sz="1200" b="1" i="0" u="none" strike="noStrike" kern="1200" baseline="0" dirty="0" smtClean="0">
                <a:solidFill>
                  <a:schemeClr val="tx1"/>
                </a:solidFill>
                <a:latin typeface="+mn-lt"/>
                <a:ea typeface="+mn-ea"/>
                <a:cs typeface="+mn-cs"/>
              </a:rPr>
              <a:t>Single dwelling unit buildings. </a:t>
            </a:r>
            <a:r>
              <a:rPr lang="en-US" sz="1200" b="0" i="0" u="none" strike="noStrike" kern="1200" baseline="0" dirty="0" smtClean="0">
                <a:solidFill>
                  <a:schemeClr val="tx1"/>
                </a:solidFill>
                <a:latin typeface="+mn-lt"/>
                <a:ea typeface="+mn-ea"/>
                <a:cs typeface="+mn-cs"/>
              </a:rPr>
              <a:t>Design a minimum of 20% of the dwelling units (and not less than one) in accordance with ICC/ANSI A117.1, Type C, </a:t>
            </a:r>
            <a:r>
              <a:rPr lang="en-US" sz="1200" b="0" i="0" u="none" strike="noStrike" kern="1200" baseline="0" dirty="0" err="1" smtClean="0">
                <a:solidFill>
                  <a:schemeClr val="tx1"/>
                </a:solidFill>
                <a:latin typeface="+mn-lt"/>
                <a:ea typeface="+mn-ea"/>
                <a:cs typeface="+mn-cs"/>
              </a:rPr>
              <a:t>Visitable</a:t>
            </a:r>
            <a:r>
              <a:rPr lang="en-US" sz="1200" b="0" i="0" u="none" strike="noStrike" kern="1200" baseline="0" dirty="0" smtClean="0">
                <a:solidFill>
                  <a:schemeClr val="tx1"/>
                </a:solidFill>
                <a:latin typeface="+mn-lt"/>
                <a:ea typeface="+mn-ea"/>
                <a:cs typeface="+mn-cs"/>
              </a:rPr>
              <a:t> Unit, each of which has an open-space plan for primary functions (an area for cooking, eating, and social gathering), as well as a sleeping area and a full bathroom. </a:t>
            </a:r>
          </a:p>
          <a:p>
            <a:r>
              <a:rPr lang="en-US" sz="1200" b="1" i="0" u="none" strike="noStrike" kern="1200" baseline="0" dirty="0" smtClean="0">
                <a:solidFill>
                  <a:schemeClr val="tx1"/>
                </a:solidFill>
                <a:latin typeface="+mn-lt"/>
                <a:ea typeface="+mn-ea"/>
                <a:cs typeface="+mn-cs"/>
              </a:rPr>
              <a:t>Multiunit building with two or three dwelling units. </a:t>
            </a:r>
            <a:r>
              <a:rPr lang="en-US" sz="1200" b="0" i="0" u="none" strike="noStrike" kern="1200" baseline="0" dirty="0" smtClean="0">
                <a:solidFill>
                  <a:schemeClr val="tx1"/>
                </a:solidFill>
                <a:latin typeface="+mn-lt"/>
                <a:ea typeface="+mn-ea"/>
                <a:cs typeface="+mn-cs"/>
              </a:rPr>
              <a:t>Design a minimum of 20% of the dwelling units (and not less than one) in accordance with ICC/ANSI A117.1, Type C, </a:t>
            </a:r>
            <a:r>
              <a:rPr lang="en-US" sz="1200" b="0" i="0" u="none" strike="noStrike" kern="1200" baseline="0" dirty="0" err="1" smtClean="0">
                <a:solidFill>
                  <a:schemeClr val="tx1"/>
                </a:solidFill>
                <a:latin typeface="+mn-lt"/>
                <a:ea typeface="+mn-ea"/>
                <a:cs typeface="+mn-cs"/>
              </a:rPr>
              <a:t>Visitable</a:t>
            </a:r>
            <a:r>
              <a:rPr lang="en-US" sz="1200" b="0" i="0" u="none" strike="noStrike" kern="1200" baseline="0" dirty="0" smtClean="0">
                <a:solidFill>
                  <a:schemeClr val="tx1"/>
                </a:solidFill>
                <a:latin typeface="+mn-lt"/>
                <a:ea typeface="+mn-ea"/>
                <a:cs typeface="+mn-cs"/>
              </a:rPr>
              <a:t> Unit, each of which has a kitchen, dining area, living area, full bathroom, and bedroom on the accessible level. If a project has both attached and detached single dwelling unit buildings, the requirements apply to each type separately. Similarly, if a project has both 2- and 3- dwelling unit buildings, the requirements apply to each type. </a:t>
            </a:r>
          </a:p>
          <a:p>
            <a:r>
              <a:rPr lang="en-US" sz="1200" b="1" i="0" u="none" strike="noStrike" kern="1200" baseline="0" dirty="0" smtClean="0">
                <a:solidFill>
                  <a:schemeClr val="tx1"/>
                </a:solidFill>
                <a:latin typeface="+mn-lt"/>
                <a:ea typeface="+mn-ea"/>
                <a:cs typeface="+mn-cs"/>
              </a:rPr>
              <a:t>Multiunit buildings with four or more dwelling units. </a:t>
            </a:r>
            <a:r>
              <a:rPr lang="en-US" sz="1200" b="0" i="0" u="none" strike="noStrike" kern="1200" baseline="0" dirty="0" smtClean="0">
                <a:solidFill>
                  <a:schemeClr val="tx1"/>
                </a:solidFill>
                <a:latin typeface="+mn-lt"/>
                <a:ea typeface="+mn-ea"/>
                <a:cs typeface="+mn-cs"/>
              </a:rPr>
              <a:t>This category includes mixed-use buildings with dwelling units. Design a minimum of 20% of the dwelling units (and not less than one) to incorporate the universal design requirements stated below, or comply with Option 2. Choose at least one of the following three strategies for universal design: </a:t>
            </a:r>
          </a:p>
          <a:p>
            <a:r>
              <a:rPr lang="en-US" sz="1200" b="0" i="0" u="none" strike="noStrike" kern="1200" baseline="0" dirty="0" smtClean="0">
                <a:solidFill>
                  <a:schemeClr val="tx1"/>
                </a:solidFill>
                <a:latin typeface="+mn-lt"/>
                <a:ea typeface="+mn-ea"/>
                <a:cs typeface="+mn-cs"/>
              </a:rPr>
              <a:t>a. Throughout the home, include at least five of the following universal design features to facilitate universal function, access, and user ability: </a:t>
            </a:r>
          </a:p>
          <a:p>
            <a:r>
              <a:rPr lang="en-US" sz="1200" b="0" i="0" u="none" strike="noStrike" kern="1200" baseline="0" dirty="0" smtClean="0">
                <a:solidFill>
                  <a:schemeClr val="tx1"/>
                </a:solidFill>
                <a:latin typeface="+mn-lt"/>
                <a:ea typeface="+mn-ea"/>
                <a:cs typeface="+mn-cs"/>
              </a:rPr>
              <a:t> Easy-to-grip lever door handles. </a:t>
            </a:r>
          </a:p>
          <a:p>
            <a:r>
              <a:rPr lang="en-US" sz="1200" b="0" i="0" u="none" strike="noStrike" kern="1200" baseline="0" dirty="0" smtClean="0">
                <a:solidFill>
                  <a:schemeClr val="tx1"/>
                </a:solidFill>
                <a:latin typeface="+mn-lt"/>
                <a:ea typeface="+mn-ea"/>
                <a:cs typeface="+mn-cs"/>
              </a:rPr>
              <a:t> Easy-to-grip cabinet and drawer loop handles. </a:t>
            </a:r>
          </a:p>
          <a:p>
            <a:r>
              <a:rPr lang="en-US" sz="1200" b="0" i="0" u="none" strike="noStrike" kern="1200" baseline="0" dirty="0" smtClean="0">
                <a:solidFill>
                  <a:schemeClr val="tx1"/>
                </a:solidFill>
                <a:latin typeface="+mn-lt"/>
                <a:ea typeface="+mn-ea"/>
                <a:cs typeface="+mn-cs"/>
              </a:rPr>
              <a:t> Easy-to-grip locking mechanisms on doors and windows. </a:t>
            </a:r>
          </a:p>
          <a:p>
            <a:r>
              <a:rPr lang="en-US" sz="1200" b="0" i="0" u="none" strike="noStrike" kern="1200" baseline="0" dirty="0" smtClean="0">
                <a:solidFill>
                  <a:schemeClr val="tx1"/>
                </a:solidFill>
                <a:latin typeface="+mn-lt"/>
                <a:ea typeface="+mn-ea"/>
                <a:cs typeface="+mn-cs"/>
              </a:rPr>
              <a:t> Easy-to-grip single-lever faucet handles. </a:t>
            </a:r>
          </a:p>
          <a:p>
            <a:r>
              <a:rPr lang="en-US" sz="1200" b="0" i="0" u="none" strike="noStrike" kern="1200" baseline="0" dirty="0" smtClean="0">
                <a:solidFill>
                  <a:schemeClr val="tx1"/>
                </a:solidFill>
                <a:latin typeface="+mn-lt"/>
                <a:ea typeface="+mn-ea"/>
                <a:cs typeface="+mn-cs"/>
              </a:rPr>
              <a:t> Easy-touch rocker or hands-free switches. </a:t>
            </a:r>
          </a:p>
          <a:p>
            <a:r>
              <a:rPr lang="en-US" sz="1200" b="0" i="0" u="none" strike="noStrike" kern="1200" baseline="0" dirty="0" smtClean="0">
                <a:solidFill>
                  <a:schemeClr val="tx1"/>
                </a:solidFill>
                <a:latin typeface="+mn-lt"/>
                <a:ea typeface="+mn-ea"/>
                <a:cs typeface="+mn-cs"/>
              </a:rPr>
              <a:t> Motion-detector lighting at entrance, in hallways and stairwells, and in closets, and motion-detector light switches in garages, utility spaces, and basements. </a:t>
            </a:r>
          </a:p>
          <a:p>
            <a:r>
              <a:rPr lang="en-US" sz="1200" b="0" i="0" u="none" strike="noStrike" kern="1200" baseline="0" dirty="0" smtClean="0">
                <a:solidFill>
                  <a:schemeClr val="tx1"/>
                </a:solidFill>
                <a:latin typeface="+mn-lt"/>
                <a:ea typeface="+mn-ea"/>
                <a:cs typeface="+mn-cs"/>
              </a:rPr>
              <a:t> Large, high-contrast print for controls, signals, and the house or unit numbers. </a:t>
            </a:r>
          </a:p>
          <a:p>
            <a:r>
              <a:rPr lang="en-US" sz="1200" b="0" i="0" u="none" strike="noStrike" kern="1200" baseline="0" dirty="0" smtClean="0">
                <a:solidFill>
                  <a:schemeClr val="tx1"/>
                </a:solidFill>
                <a:latin typeface="+mn-lt"/>
                <a:ea typeface="+mn-ea"/>
                <a:cs typeface="+mn-cs"/>
              </a:rPr>
              <a:t> A built-in shelf, bench, or table with knee space below, located outside the entry door with weather protection overhead, such as porch or stoop with roof, awning, or other overhead covering. </a:t>
            </a:r>
          </a:p>
          <a:p>
            <a:r>
              <a:rPr lang="en-US" sz="1200" b="0" i="0" u="none" strike="noStrike" kern="1200" baseline="0" dirty="0" smtClean="0">
                <a:solidFill>
                  <a:schemeClr val="tx1"/>
                </a:solidFill>
                <a:latin typeface="+mn-lt"/>
                <a:ea typeface="+mn-ea"/>
                <a:cs typeface="+mn-cs"/>
              </a:rPr>
              <a:t> A minimum 32-inch clear door opening width for all doorways. </a:t>
            </a:r>
          </a:p>
          <a:p>
            <a:r>
              <a:rPr lang="en-US" sz="1200" b="0" i="0" u="none" strike="noStrike" kern="1200" baseline="0" dirty="0" smtClean="0">
                <a:solidFill>
                  <a:schemeClr val="tx1"/>
                </a:solidFill>
                <a:latin typeface="+mn-lt"/>
                <a:ea typeface="+mn-ea"/>
                <a:cs typeface="+mn-cs"/>
              </a:rPr>
              <a:t> Tread at the entrance, on stairs, and other areas where slipping is common, with color contrast difference between stair treads and risers. </a:t>
            </a:r>
          </a:p>
          <a:p>
            <a:r>
              <a:rPr lang="en-US" sz="1200" b="0" i="0" u="none" strike="noStrike" kern="1200" baseline="0" dirty="0" smtClean="0">
                <a:solidFill>
                  <a:schemeClr val="tx1"/>
                </a:solidFill>
                <a:latin typeface="+mn-lt"/>
                <a:ea typeface="+mn-ea"/>
                <a:cs typeface="+mn-cs"/>
              </a:rPr>
              <a:t> Interior floor surfaces (e.g., low-pile carpets, hard-surface flooring) that provide easy passage for a wheelchair or walker, with color contrast between floor surfaces and trim. No carpet is permitted in a kitchen, bathroom, or other wet areas of the dwelling unit. </a:t>
            </a:r>
            <a:r>
              <a:rPr lang="en-US" sz="1200" b="0" i="1" u="none" strike="noStrike" kern="1200" baseline="0" dirty="0" smtClean="0">
                <a:solidFill>
                  <a:schemeClr val="tx1"/>
                </a:solidFill>
                <a:latin typeface="+mn-lt"/>
                <a:ea typeface="+mn-ea"/>
                <a:cs typeface="+mn-cs"/>
              </a:rPr>
              <a:t>Updated to reflect the 10/1/2012 document addenda for the LEED 2009 for Neighborhood Development Rating System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b. On the main floor of the home (or on another floor, if an elevator or stair lift is provided), provide a kitchen with hard-surface flooring, plumbing with single-lever controls, a 5-foot turning radius, and at least four of the following universal design features to facilitate universal function, access, and user-ability: </a:t>
            </a:r>
          </a:p>
          <a:p>
            <a:r>
              <a:rPr lang="en-US" sz="1200" b="0" i="0" u="none" strike="noStrike" kern="1200" baseline="0" dirty="0" smtClean="0">
                <a:solidFill>
                  <a:schemeClr val="tx1"/>
                </a:solidFill>
                <a:latin typeface="+mn-lt"/>
                <a:ea typeface="+mn-ea"/>
                <a:cs typeface="+mn-cs"/>
              </a:rPr>
              <a:t> Variable-height (28- to 42-inch) or adjustable work surfaces, such as countertops, sinks, and/or cooktops. </a:t>
            </a:r>
          </a:p>
          <a:p>
            <a:r>
              <a:rPr lang="en-US" sz="1200" b="0" i="0" u="none" strike="noStrike" kern="1200" baseline="0" dirty="0" smtClean="0">
                <a:solidFill>
                  <a:schemeClr val="tx1"/>
                </a:solidFill>
                <a:latin typeface="+mn-lt"/>
                <a:ea typeface="+mn-ea"/>
                <a:cs typeface="+mn-cs"/>
              </a:rPr>
              <a:t> Clear knee space under sink and cooktops (this requirement can be met by installing removable base cabinets or fold-back or self-storing doors), cooktops and ranges with front or side-mounted controls, and wall-mounted ovens at a height to accommodate a seated adult. </a:t>
            </a:r>
          </a:p>
          <a:p>
            <a:r>
              <a:rPr lang="en-US" sz="1200" b="0" i="0" u="none" strike="noStrike" kern="1200" baseline="0" dirty="0" smtClean="0">
                <a:solidFill>
                  <a:schemeClr val="tx1"/>
                </a:solidFill>
                <a:latin typeface="+mn-lt"/>
                <a:ea typeface="+mn-ea"/>
                <a:cs typeface="+mn-cs"/>
              </a:rPr>
              <a:t> A toe kick area at the base of lower cabinets with a minimum height of 9 inches, and full-extension drawers and shelves in at least half (by volume) of the cabinets. </a:t>
            </a:r>
          </a:p>
          <a:p>
            <a:r>
              <a:rPr lang="en-US" sz="1200" b="0" i="0" u="none" strike="noStrike" kern="1200" baseline="0" dirty="0" smtClean="0">
                <a:solidFill>
                  <a:schemeClr val="tx1"/>
                </a:solidFill>
                <a:latin typeface="+mn-lt"/>
                <a:ea typeface="+mn-ea"/>
                <a:cs typeface="+mn-cs"/>
              </a:rPr>
              <a:t> Contrasting color treatment between countertops, front edges, and floor. </a:t>
            </a:r>
          </a:p>
          <a:p>
            <a:r>
              <a:rPr lang="en-US" sz="1200" b="0" i="0" u="none" strike="noStrike" kern="1200" baseline="0" dirty="0" smtClean="0">
                <a:solidFill>
                  <a:schemeClr val="tx1"/>
                </a:solidFill>
                <a:latin typeface="+mn-lt"/>
                <a:ea typeface="+mn-ea"/>
                <a:cs typeface="+mn-cs"/>
              </a:rPr>
              <a:t> Adjustable-height shelves in wall cabinets. </a:t>
            </a:r>
          </a:p>
          <a:p>
            <a:r>
              <a:rPr lang="en-US" sz="1200" b="0" i="0" u="none" strike="noStrike" kern="1200" baseline="0" dirty="0" smtClean="0">
                <a:solidFill>
                  <a:schemeClr val="tx1"/>
                </a:solidFill>
                <a:latin typeface="+mn-lt"/>
                <a:ea typeface="+mn-ea"/>
                <a:cs typeface="+mn-cs"/>
              </a:rPr>
              <a:t> Glare-free task lighting to illuminate work areas without too much reflectivity.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c. On the main floor of the building (or on another floor, if an elevator or stair lift is provided), include all of the following: </a:t>
            </a:r>
          </a:p>
          <a:p>
            <a:r>
              <a:rPr lang="en-US" sz="1200" b="0" i="0" u="none" strike="noStrike" kern="1200" baseline="0" dirty="0" smtClean="0">
                <a:solidFill>
                  <a:schemeClr val="tx1"/>
                </a:solidFill>
                <a:latin typeface="+mn-lt"/>
                <a:ea typeface="+mn-ea"/>
                <a:cs typeface="+mn-cs"/>
              </a:rPr>
              <a:t>In at least one accessible bedroom, </a:t>
            </a:r>
          </a:p>
          <a:p>
            <a:r>
              <a:rPr lang="en-US" sz="1200" b="0" i="0" u="none" strike="noStrike" kern="1200" baseline="0" dirty="0" smtClean="0">
                <a:solidFill>
                  <a:schemeClr val="tx1"/>
                </a:solidFill>
                <a:latin typeface="+mn-lt"/>
                <a:ea typeface="+mn-ea"/>
                <a:cs typeface="+mn-cs"/>
              </a:rPr>
              <a:t> Size the room to accommodate a twin bed with a 5-foot turning radius around the bed. </a:t>
            </a:r>
          </a:p>
          <a:p>
            <a:r>
              <a:rPr lang="en-US" sz="1200" b="0" i="0" u="none" strike="noStrike" kern="1200" baseline="0" dirty="0" smtClean="0">
                <a:solidFill>
                  <a:schemeClr val="tx1"/>
                </a:solidFill>
                <a:latin typeface="+mn-lt"/>
                <a:ea typeface="+mn-ea"/>
                <a:cs typeface="+mn-cs"/>
              </a:rPr>
              <a:t> Install a clothes closet with a 32-inch clear opening with adjustable-height closet rods and shelves. </a:t>
            </a:r>
          </a:p>
          <a:p>
            <a:r>
              <a:rPr lang="en-US" sz="1200" b="0" i="0" u="none" strike="noStrike" kern="1200" baseline="0" dirty="0" smtClean="0">
                <a:solidFill>
                  <a:schemeClr val="tx1"/>
                </a:solidFill>
                <a:latin typeface="+mn-lt"/>
                <a:ea typeface="+mn-ea"/>
                <a:cs typeface="+mn-cs"/>
              </a:rPr>
              <a:t>In at least one full bathroom on the same floor as the bedroom, </a:t>
            </a:r>
          </a:p>
          <a:p>
            <a:r>
              <a:rPr lang="en-US" sz="1200" b="0" i="0" u="none" strike="noStrike" kern="1200" baseline="0" dirty="0" smtClean="0">
                <a:solidFill>
                  <a:schemeClr val="tx1"/>
                </a:solidFill>
                <a:latin typeface="+mn-lt"/>
                <a:ea typeface="+mn-ea"/>
                <a:cs typeface="+mn-cs"/>
              </a:rPr>
              <a:t> Provide adequate maneuvering space with a 30-by-48-inch clear floor space at each fixture. </a:t>
            </a:r>
          </a:p>
          <a:p>
            <a:r>
              <a:rPr lang="en-US" sz="1200" b="0" i="0" u="none" strike="noStrike" kern="1200" baseline="0" dirty="0" smtClean="0">
                <a:solidFill>
                  <a:schemeClr val="tx1"/>
                </a:solidFill>
                <a:latin typeface="+mn-lt"/>
                <a:ea typeface="+mn-ea"/>
                <a:cs typeface="+mn-cs"/>
              </a:rPr>
              <a:t> Center the toilet 18 inches from any side wall, cabinet, or tub, and allow a 3-foot clear space in front. </a:t>
            </a:r>
          </a:p>
          <a:p>
            <a:r>
              <a:rPr lang="en-US" sz="1200" b="0" i="0" u="none" strike="noStrike" kern="1200" baseline="0" dirty="0" smtClean="0">
                <a:solidFill>
                  <a:schemeClr val="tx1"/>
                </a:solidFill>
                <a:latin typeface="+mn-lt"/>
                <a:ea typeface="+mn-ea"/>
                <a:cs typeface="+mn-cs"/>
              </a:rPr>
              <a:t> Install broad blocking in walls around toilet, tub, and/or shower for future placement and relocation of grab bars </a:t>
            </a:r>
          </a:p>
          <a:p>
            <a:r>
              <a:rPr lang="en-US" sz="1200" b="0" i="0" u="none" strike="noStrike" kern="1200" baseline="0" dirty="0" smtClean="0">
                <a:solidFill>
                  <a:schemeClr val="tx1"/>
                </a:solidFill>
                <a:latin typeface="+mn-lt"/>
                <a:ea typeface="+mn-ea"/>
                <a:cs typeface="+mn-cs"/>
              </a:rPr>
              <a:t> Provide knee space under the lavatory (this requirement may be met by installing removable base cabinets or fold-back or self-storing doors). </a:t>
            </a:r>
          </a:p>
          <a:p>
            <a:r>
              <a:rPr lang="en-US" sz="1200" b="0" i="0" u="none" strike="noStrike" kern="1200" baseline="0" dirty="0" smtClean="0">
                <a:solidFill>
                  <a:schemeClr val="tx1"/>
                </a:solidFill>
                <a:latin typeface="+mn-lt"/>
                <a:ea typeface="+mn-ea"/>
                <a:cs typeface="+mn-cs"/>
              </a:rPr>
              <a:t> Install a long mirror whose bottom is no more than 36 inches above the finished floor and whose top is at least 72 inches high. </a:t>
            </a:r>
          </a:p>
          <a:p>
            <a:r>
              <a:rPr lang="en-US" sz="1200" b="0" i="0" u="none" strike="noStrike" kern="1200" baseline="0" dirty="0" smtClean="0">
                <a:solidFill>
                  <a:schemeClr val="tx1"/>
                </a:solidFill>
                <a:latin typeface="+mn-lt"/>
                <a:ea typeface="+mn-ea"/>
                <a:cs typeface="+mn-cs"/>
              </a:rPr>
              <a:t>In addition, all bathrooms must have hard-surface flooring, all plumbing fixtures must have single-lever controls, and tubs or showers must have hand-held shower heads. </a:t>
            </a:r>
          </a:p>
          <a:p>
            <a:r>
              <a:rPr lang="en-US" sz="1200" b="0" i="0" u="none" strike="noStrike" kern="1200" baseline="0" dirty="0" smtClean="0">
                <a:solidFill>
                  <a:schemeClr val="tx1"/>
                </a:solidFill>
                <a:latin typeface="+mn-lt"/>
                <a:ea typeface="+mn-ea"/>
                <a:cs typeface="+mn-cs"/>
              </a:rPr>
              <a:t>OR </a:t>
            </a:r>
          </a:p>
          <a:p>
            <a:r>
              <a:rPr lang="en-US" sz="1200" b="0" i="0" u="none" strike="noStrike" kern="1200" baseline="0" dirty="0" smtClean="0">
                <a:solidFill>
                  <a:schemeClr val="tx1"/>
                </a:solidFill>
                <a:latin typeface="+mn-lt"/>
                <a:ea typeface="+mn-ea"/>
                <a:cs typeface="+mn-cs"/>
              </a:rPr>
              <a:t>OPTION 2. Projects with Noncompliant Public Rights-of-Way or Accessible Travel Routes </a:t>
            </a:r>
          </a:p>
          <a:p>
            <a:r>
              <a:rPr lang="en-US" sz="1200" b="0" i="0" u="none" strike="noStrike" kern="1200" baseline="0" dirty="0" smtClean="0">
                <a:solidFill>
                  <a:schemeClr val="tx1"/>
                </a:solidFill>
                <a:latin typeface="+mn-lt"/>
                <a:ea typeface="+mn-ea"/>
                <a:cs typeface="+mn-cs"/>
              </a:rPr>
              <a:t>For projects with only nonresidential components, or residential components that are not within the scope of Option 1, but have public rights-of-way or other publicly accessible travel routes within the project that are not in compliance with Americans with Disabilities Act (for private sector and local and state government facilities) or the Architectural Barriers Act (for federally funded facilities), design, construct, and/or retrofit 100% of the rights-of-way and/or travel routes in accordance with the ADA-ABA Accessibility Guidelines, as applicable. </a:t>
            </a:r>
            <a:endParaRPr lang="en-US" dirty="0"/>
          </a:p>
        </p:txBody>
      </p:sp>
      <p:sp>
        <p:nvSpPr>
          <p:cNvPr id="4" name="Slide Number Placeholder 3"/>
          <p:cNvSpPr>
            <a:spLocks noGrp="1"/>
          </p:cNvSpPr>
          <p:nvPr>
            <p:ph type="sldNum" sz="quarter" idx="10"/>
          </p:nvPr>
        </p:nvSpPr>
        <p:spPr/>
        <p:txBody>
          <a:bodyPr/>
          <a:lstStyle/>
          <a:p>
            <a:fld id="{F56FCEA2-2B1B-4970-8AD2-BF38CE194355}" type="slidenum">
              <a:rPr lang="en-US" smtClean="0"/>
              <a:t>16</a:t>
            </a:fld>
            <a:endParaRPr lang="en-US"/>
          </a:p>
        </p:txBody>
      </p:sp>
    </p:spTree>
    <p:extLst>
      <p:ext uri="{BB962C8B-B14F-4D97-AF65-F5344CB8AC3E}">
        <p14:creationId xmlns:p14="http://schemas.microsoft.com/office/powerpoint/2010/main" val="355456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LEED ND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Rating System of Green Business Council</a:t>
            </a:r>
          </a:p>
          <a:p>
            <a:pPr lvl="1"/>
            <a:r>
              <a:rPr lang="en-US" dirty="0"/>
              <a:t> Leadership in Energy &amp; Environmental </a:t>
            </a:r>
            <a:r>
              <a:rPr lang="en-US" dirty="0" smtClean="0"/>
              <a:t>Design</a:t>
            </a:r>
          </a:p>
          <a:p>
            <a:r>
              <a:rPr lang="en-US" dirty="0" smtClean="0"/>
              <a:t>One of many GBC systems</a:t>
            </a:r>
          </a:p>
          <a:p>
            <a:pPr lvl="1"/>
            <a:r>
              <a:rPr lang="en-US" dirty="0" smtClean="0"/>
              <a:t>Building Design &amp; Construction</a:t>
            </a:r>
          </a:p>
          <a:p>
            <a:pPr lvl="1"/>
            <a:r>
              <a:rPr lang="en-US" dirty="0" smtClean="0"/>
              <a:t>Interior Design &amp; Construction</a:t>
            </a:r>
          </a:p>
          <a:p>
            <a:pPr lvl="1"/>
            <a:r>
              <a:rPr lang="en-US" dirty="0" smtClean="0"/>
              <a:t>Building Operations &amp; </a:t>
            </a:r>
            <a:br>
              <a:rPr lang="en-US" dirty="0" smtClean="0"/>
            </a:br>
            <a:r>
              <a:rPr lang="en-US" dirty="0" smtClean="0"/>
              <a:t>Maintenance</a:t>
            </a:r>
          </a:p>
          <a:p>
            <a:pPr lvl="1"/>
            <a:r>
              <a:rPr lang="en-US" dirty="0" smtClean="0"/>
              <a:t>Homes</a:t>
            </a:r>
          </a:p>
          <a:p>
            <a:pPr lvl="1"/>
            <a:r>
              <a:rPr lang="en-US" dirty="0" smtClean="0"/>
              <a:t>Neighborhood </a:t>
            </a:r>
            <a:br>
              <a:rPr lang="en-US" dirty="0" smtClean="0"/>
            </a:br>
            <a:r>
              <a:rPr lang="en-US" dirty="0" smtClean="0"/>
              <a:t>Development</a:t>
            </a:r>
            <a:endParaRPr lang="en-US" dirty="0"/>
          </a:p>
        </p:txBody>
      </p:sp>
      <p:pic>
        <p:nvPicPr>
          <p:cNvPr id="6" name="Picture 2" descr="http://www.usgbc.org/sites/default/files/Slide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286" b="4104"/>
          <a:stretch/>
        </p:blipFill>
        <p:spPr bwMode="auto">
          <a:xfrm>
            <a:off x="4419600" y="3940628"/>
            <a:ext cx="4597400" cy="2917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13489" y="6488668"/>
            <a:ext cx="1630511" cy="369332"/>
          </a:xfrm>
          <a:prstGeom prst="rect">
            <a:avLst/>
          </a:prstGeom>
        </p:spPr>
        <p:txBody>
          <a:bodyPr wrap="none">
            <a:spAutoFit/>
          </a:bodyPr>
          <a:lstStyle/>
          <a:p>
            <a:r>
              <a:rPr lang="en-US" dirty="0"/>
              <a:t>www.usgbc.org</a:t>
            </a:r>
          </a:p>
        </p:txBody>
      </p:sp>
    </p:spTree>
    <p:extLst>
      <p:ext uri="{BB962C8B-B14F-4D97-AF65-F5344CB8AC3E}">
        <p14:creationId xmlns:p14="http://schemas.microsoft.com/office/powerpoint/2010/main" val="412267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Neighborhood Pattern &amp; </a:t>
            </a:r>
            <a:r>
              <a:rPr lang="en-US" dirty="0" smtClean="0"/>
              <a:t>Design</a:t>
            </a:r>
            <a:endParaRPr lang="en-US" dirty="0"/>
          </a:p>
        </p:txBody>
      </p:sp>
      <p:sp>
        <p:nvSpPr>
          <p:cNvPr id="6" name="Content Placeholder 5"/>
          <p:cNvSpPr>
            <a:spLocks noGrp="1"/>
          </p:cNvSpPr>
          <p:nvPr>
            <p:ph idx="1"/>
          </p:nvPr>
        </p:nvSpPr>
        <p:spPr/>
        <p:txBody>
          <a:bodyPr>
            <a:normAutofit lnSpcReduction="10000"/>
          </a:bodyPr>
          <a:lstStyle/>
          <a:p>
            <a:r>
              <a:rPr lang="en-US" i="1" dirty="0" smtClean="0"/>
              <a:t>Walkable Streets </a:t>
            </a:r>
            <a:r>
              <a:rPr lang="en-US" i="1" dirty="0" smtClean="0">
                <a:sym typeface="Symbol"/>
              </a:rPr>
              <a:t></a:t>
            </a:r>
            <a:endParaRPr lang="en-US" i="1" dirty="0"/>
          </a:p>
          <a:p>
            <a:r>
              <a:rPr lang="en-US" i="1" dirty="0" smtClean="0"/>
              <a:t>Compact Development</a:t>
            </a:r>
            <a:endParaRPr lang="en-US" i="1" dirty="0"/>
          </a:p>
          <a:p>
            <a:r>
              <a:rPr lang="en-US" i="1" dirty="0" smtClean="0"/>
              <a:t>Connected </a:t>
            </a:r>
            <a:r>
              <a:rPr lang="en-US" i="1" dirty="0"/>
              <a:t>and Open </a:t>
            </a:r>
            <a:r>
              <a:rPr lang="en-US" i="1" dirty="0" smtClean="0"/>
              <a:t>Community</a:t>
            </a:r>
            <a:r>
              <a:rPr lang="en-US" i="1" dirty="0"/>
              <a:t> </a:t>
            </a:r>
            <a:r>
              <a:rPr lang="en-US" i="1" dirty="0" smtClean="0">
                <a:sym typeface="Symbol"/>
              </a:rPr>
              <a:t></a:t>
            </a:r>
            <a:endParaRPr lang="en-US" i="1" dirty="0"/>
          </a:p>
          <a:p>
            <a:r>
              <a:rPr lang="en-US" dirty="0" smtClean="0"/>
              <a:t>Walkable Streets</a:t>
            </a:r>
            <a:endParaRPr lang="en-US" dirty="0"/>
          </a:p>
          <a:p>
            <a:r>
              <a:rPr lang="en-US" dirty="0" smtClean="0"/>
              <a:t>Compact Development</a:t>
            </a:r>
            <a:endParaRPr lang="en-US" dirty="0"/>
          </a:p>
          <a:p>
            <a:r>
              <a:rPr lang="en-US" dirty="0" smtClean="0"/>
              <a:t>Mixed-Use </a:t>
            </a:r>
            <a:r>
              <a:rPr lang="en-US" dirty="0"/>
              <a:t>Neighborhood </a:t>
            </a:r>
            <a:r>
              <a:rPr lang="en-US" dirty="0" smtClean="0"/>
              <a:t>Centers</a:t>
            </a:r>
            <a:endParaRPr lang="en-US" dirty="0"/>
          </a:p>
          <a:p>
            <a:r>
              <a:rPr lang="en-US" dirty="0" smtClean="0"/>
              <a:t>Mixed-Income </a:t>
            </a:r>
            <a:r>
              <a:rPr lang="en-US" dirty="0"/>
              <a:t>Diverse </a:t>
            </a:r>
            <a:r>
              <a:rPr lang="en-US" dirty="0" smtClean="0"/>
              <a:t>Communities</a:t>
            </a:r>
            <a:endParaRPr lang="en-US" dirty="0"/>
          </a:p>
          <a:p>
            <a:r>
              <a:rPr lang="en-US" dirty="0" smtClean="0"/>
              <a:t>Reduced </a:t>
            </a:r>
            <a:r>
              <a:rPr lang="en-US" dirty="0"/>
              <a:t>Parking Footprint</a:t>
            </a:r>
          </a:p>
        </p:txBody>
      </p:sp>
    </p:spTree>
    <p:extLst>
      <p:ext uri="{BB962C8B-B14F-4D97-AF65-F5344CB8AC3E}">
        <p14:creationId xmlns:p14="http://schemas.microsoft.com/office/powerpoint/2010/main" val="3857352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usgbc.org/sites/default/files/imagecache/max-width_540/ND%20NPDc1%20Fig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489" y="3810000"/>
            <a:ext cx="4391025"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i="1" dirty="0" smtClean="0"/>
              <a:t>Walkable Streets</a:t>
            </a:r>
            <a:endParaRPr lang="en-US" i="1" dirty="0"/>
          </a:p>
        </p:txBody>
      </p:sp>
      <p:sp>
        <p:nvSpPr>
          <p:cNvPr id="3" name="Content Placeholder 2"/>
          <p:cNvSpPr>
            <a:spLocks noGrp="1"/>
          </p:cNvSpPr>
          <p:nvPr>
            <p:ph idx="1"/>
          </p:nvPr>
        </p:nvSpPr>
        <p:spPr/>
        <p:txBody>
          <a:bodyPr>
            <a:normAutofit/>
          </a:bodyPr>
          <a:lstStyle/>
          <a:p>
            <a:r>
              <a:rPr lang="en-US" dirty="0" smtClean="0"/>
              <a:t>Principal </a:t>
            </a:r>
            <a:r>
              <a:rPr lang="en-US" dirty="0"/>
              <a:t>entry </a:t>
            </a:r>
            <a:r>
              <a:rPr lang="en-US" dirty="0" smtClean="0"/>
              <a:t>on public </a:t>
            </a:r>
            <a:r>
              <a:rPr lang="en-US" dirty="0"/>
              <a:t>space, not parking </a:t>
            </a:r>
            <a:r>
              <a:rPr lang="en-US" dirty="0" smtClean="0"/>
              <a:t>lot</a:t>
            </a:r>
          </a:p>
          <a:p>
            <a:pPr lvl="1"/>
            <a:r>
              <a:rPr lang="en-US" dirty="0" smtClean="0"/>
              <a:t>90 % new buildings</a:t>
            </a:r>
          </a:p>
          <a:p>
            <a:r>
              <a:rPr lang="en-US" dirty="0" smtClean="0"/>
              <a:t>Min </a:t>
            </a:r>
            <a:r>
              <a:rPr lang="en-US" dirty="0"/>
              <a:t>building height: street </a:t>
            </a:r>
            <a:r>
              <a:rPr lang="en-US" dirty="0" smtClean="0"/>
              <a:t>width </a:t>
            </a:r>
            <a:r>
              <a:rPr lang="en-US" dirty="0"/>
              <a:t>is </a:t>
            </a:r>
            <a:r>
              <a:rPr lang="en-US" dirty="0" smtClean="0">
                <a:sym typeface="Symbol"/>
              </a:rPr>
              <a:t> </a:t>
            </a:r>
            <a:r>
              <a:rPr lang="en-US" dirty="0" smtClean="0"/>
              <a:t>1:3</a:t>
            </a:r>
          </a:p>
          <a:p>
            <a:pPr lvl="1"/>
            <a:r>
              <a:rPr lang="en-US" dirty="0">
                <a:sym typeface="Symbol"/>
              </a:rPr>
              <a:t> </a:t>
            </a:r>
            <a:r>
              <a:rPr lang="en-US" dirty="0" smtClean="0"/>
              <a:t>15 % of existing and new street frontage</a:t>
            </a:r>
          </a:p>
          <a:p>
            <a:r>
              <a:rPr lang="en-US" dirty="0" smtClean="0"/>
              <a:t>Continuous sidewalks </a:t>
            </a:r>
            <a:br>
              <a:rPr lang="en-US" dirty="0" smtClean="0"/>
            </a:br>
            <a:r>
              <a:rPr lang="en-US" dirty="0" smtClean="0"/>
              <a:t>or equivalent </a:t>
            </a:r>
          </a:p>
          <a:p>
            <a:pPr lvl="1"/>
            <a:r>
              <a:rPr lang="en-US" dirty="0" smtClean="0"/>
              <a:t>90 % of streets </a:t>
            </a:r>
            <a:br>
              <a:rPr lang="en-US" dirty="0" smtClean="0"/>
            </a:br>
            <a:r>
              <a:rPr lang="en-US" dirty="0" smtClean="0"/>
              <a:t>(both sides)</a:t>
            </a:r>
          </a:p>
        </p:txBody>
      </p:sp>
      <p:sp>
        <p:nvSpPr>
          <p:cNvPr id="4" name="Rectangle 3"/>
          <p:cNvSpPr/>
          <p:nvPr/>
        </p:nvSpPr>
        <p:spPr>
          <a:xfrm>
            <a:off x="4495800" y="5486400"/>
            <a:ext cx="2971800" cy="1200329"/>
          </a:xfrm>
          <a:prstGeom prst="rect">
            <a:avLst/>
          </a:prstGeom>
        </p:spPr>
        <p:txBody>
          <a:bodyPr wrap="square">
            <a:spAutoFit/>
          </a:bodyPr>
          <a:lstStyle/>
          <a:p>
            <a:r>
              <a:rPr lang="en-US" dirty="0"/>
              <a:t>Functional </a:t>
            </a:r>
            <a:r>
              <a:rPr lang="en-US" dirty="0" smtClean="0"/>
              <a:t/>
            </a:r>
            <a:br>
              <a:rPr lang="en-US" dirty="0" smtClean="0"/>
            </a:br>
            <a:r>
              <a:rPr lang="en-US" dirty="0" smtClean="0"/>
              <a:t>building entries </a:t>
            </a:r>
            <a:r>
              <a:rPr lang="en-US" dirty="0"/>
              <a:t>at </a:t>
            </a:r>
            <a:r>
              <a:rPr lang="en-US" dirty="0" smtClean="0"/>
              <a:t/>
            </a:r>
            <a:br>
              <a:rPr lang="en-US" dirty="0" smtClean="0"/>
            </a:br>
            <a:r>
              <a:rPr lang="en-US" dirty="0" smtClean="0"/>
              <a:t>minimum </a:t>
            </a:r>
            <a:r>
              <a:rPr lang="en-US" dirty="0"/>
              <a:t>average </a:t>
            </a:r>
            <a:r>
              <a:rPr lang="en-US" dirty="0" smtClean="0"/>
              <a:t/>
            </a:r>
            <a:br>
              <a:rPr lang="en-US" dirty="0" smtClean="0"/>
            </a:br>
            <a:r>
              <a:rPr lang="en-US" dirty="0" smtClean="0"/>
              <a:t>distances </a:t>
            </a:r>
            <a:r>
              <a:rPr lang="en-US" dirty="0"/>
              <a:t>along blocks 	</a:t>
            </a:r>
          </a:p>
        </p:txBody>
      </p:sp>
      <p:sp>
        <p:nvSpPr>
          <p:cNvPr id="5" name="Rectangle 4"/>
          <p:cNvSpPr/>
          <p:nvPr/>
        </p:nvSpPr>
        <p:spPr>
          <a:xfrm>
            <a:off x="7538889" y="0"/>
            <a:ext cx="1630511" cy="369332"/>
          </a:xfrm>
          <a:prstGeom prst="rect">
            <a:avLst/>
          </a:prstGeom>
        </p:spPr>
        <p:txBody>
          <a:bodyPr wrap="none">
            <a:spAutoFit/>
          </a:bodyPr>
          <a:lstStyle/>
          <a:p>
            <a:r>
              <a:rPr lang="en-US" dirty="0"/>
              <a:t>www.usgbc.org</a:t>
            </a:r>
          </a:p>
        </p:txBody>
      </p:sp>
    </p:spTree>
    <p:extLst>
      <p:ext uri="{BB962C8B-B14F-4D97-AF65-F5344CB8AC3E}">
        <p14:creationId xmlns:p14="http://schemas.microsoft.com/office/powerpoint/2010/main" val="348258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Connected &amp; Open Community</a:t>
            </a:r>
            <a:endParaRPr lang="en-US" i="1" dirty="0"/>
          </a:p>
        </p:txBody>
      </p:sp>
      <p:sp>
        <p:nvSpPr>
          <p:cNvPr id="3" name="Content Placeholder 2"/>
          <p:cNvSpPr>
            <a:spLocks noGrp="1"/>
          </p:cNvSpPr>
          <p:nvPr>
            <p:ph idx="1"/>
          </p:nvPr>
        </p:nvSpPr>
        <p:spPr>
          <a:xfrm>
            <a:off x="381000" y="1600200"/>
            <a:ext cx="4267200" cy="4525963"/>
          </a:xfrm>
        </p:spPr>
        <p:txBody>
          <a:bodyPr>
            <a:normAutofit fontScale="92500" lnSpcReduction="10000"/>
          </a:bodyPr>
          <a:lstStyle/>
          <a:p>
            <a:r>
              <a:rPr lang="en-US" dirty="0" smtClean="0"/>
              <a:t>Option 1</a:t>
            </a:r>
          </a:p>
          <a:p>
            <a:pPr lvl="1"/>
            <a:r>
              <a:rPr lang="en-US" dirty="0" smtClean="0"/>
              <a:t>140 intersections / mi</a:t>
            </a:r>
            <a:r>
              <a:rPr lang="en-US" baseline="30000" dirty="0" smtClean="0"/>
              <a:t>2</a:t>
            </a:r>
            <a:r>
              <a:rPr lang="en-US" dirty="0" smtClean="0"/>
              <a:t> </a:t>
            </a:r>
            <a:r>
              <a:rPr lang="en-US" dirty="0" smtClean="0"/>
              <a:t>&amp; </a:t>
            </a:r>
            <a:endParaRPr lang="en-US" dirty="0" smtClean="0"/>
          </a:p>
          <a:p>
            <a:pPr lvl="1"/>
            <a:r>
              <a:rPr lang="en-US" dirty="0" smtClean="0"/>
              <a:t>1 street / 800 </a:t>
            </a:r>
            <a:r>
              <a:rPr lang="en-US" dirty="0" err="1" smtClean="0"/>
              <a:t>ft</a:t>
            </a:r>
            <a:r>
              <a:rPr lang="en-US" dirty="0" smtClean="0"/>
              <a:t> along boundary</a:t>
            </a:r>
          </a:p>
          <a:p>
            <a:r>
              <a:rPr lang="en-US" dirty="0" smtClean="0"/>
              <a:t>Option 2 </a:t>
            </a:r>
            <a:r>
              <a:rPr lang="en-US" dirty="0" smtClean="0"/>
              <a:t>(if no </a:t>
            </a:r>
            <a:r>
              <a:rPr lang="en-US" dirty="0" smtClean="0"/>
              <a:t>internal streets)</a:t>
            </a:r>
          </a:p>
          <a:p>
            <a:pPr lvl="1"/>
            <a:r>
              <a:rPr lang="en-US" dirty="0"/>
              <a:t>existing streets within 1/4 mile of </a:t>
            </a:r>
            <a:r>
              <a:rPr lang="en-US" dirty="0" smtClean="0"/>
              <a:t>project boundary: </a:t>
            </a:r>
            <a:r>
              <a:rPr lang="en-US" dirty="0" smtClean="0">
                <a:sym typeface="Symbol"/>
              </a:rPr>
              <a:t> </a:t>
            </a:r>
            <a:r>
              <a:rPr lang="en-US" dirty="0" smtClean="0"/>
              <a:t>90 </a:t>
            </a:r>
            <a:r>
              <a:rPr lang="en-US" dirty="0"/>
              <a:t>intersections </a:t>
            </a:r>
            <a:r>
              <a:rPr lang="en-US" dirty="0" smtClean="0"/>
              <a:t>/ </a:t>
            </a:r>
            <a:r>
              <a:rPr lang="en-US" dirty="0"/>
              <a:t>mi</a:t>
            </a:r>
            <a:r>
              <a:rPr lang="en-US" baseline="30000" dirty="0"/>
              <a:t>2</a:t>
            </a:r>
            <a:r>
              <a:rPr lang="en-US" dirty="0"/>
              <a:t> </a:t>
            </a:r>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31482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76800" y="5791200"/>
            <a:ext cx="4335954" cy="369332"/>
          </a:xfrm>
          <a:prstGeom prst="rect">
            <a:avLst/>
          </a:prstGeom>
          <a:noFill/>
        </p:spPr>
        <p:txBody>
          <a:bodyPr wrap="square" rtlCol="0">
            <a:spAutoFit/>
          </a:bodyPr>
          <a:lstStyle/>
          <a:p>
            <a:pPr algn="ctr"/>
            <a:r>
              <a:rPr lang="en-US" dirty="0" smtClean="0"/>
              <a:t>Option 2: No internal streets</a:t>
            </a:r>
            <a:endParaRPr lang="en-US" dirty="0"/>
          </a:p>
        </p:txBody>
      </p:sp>
      <p:sp>
        <p:nvSpPr>
          <p:cNvPr id="7" name="TextBox 6"/>
          <p:cNvSpPr txBox="1"/>
          <p:nvPr/>
        </p:nvSpPr>
        <p:spPr>
          <a:xfrm>
            <a:off x="1" y="6499554"/>
            <a:ext cx="9144000" cy="369332"/>
          </a:xfrm>
          <a:prstGeom prst="rect">
            <a:avLst/>
          </a:prstGeom>
          <a:noFill/>
        </p:spPr>
        <p:txBody>
          <a:bodyPr wrap="square" rtlCol="0">
            <a:spAutoFit/>
          </a:bodyPr>
          <a:lstStyle/>
          <a:p>
            <a:pPr algn="r"/>
            <a:r>
              <a:rPr lang="en-US" dirty="0" smtClean="0"/>
              <a:t>US GBC (2013) “LEED 2009 for Neighborhood development”</a:t>
            </a:r>
            <a:endParaRPr lang="en-US" dirty="0"/>
          </a:p>
        </p:txBody>
      </p:sp>
    </p:spTree>
    <p:extLst>
      <p:ext uri="{BB962C8B-B14F-4D97-AF65-F5344CB8AC3E}">
        <p14:creationId xmlns:p14="http://schemas.microsoft.com/office/powerpoint/2010/main" val="182565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urbancincy.com/wp-content/uploads/2010/11/Forest-Square-Apart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88414" cy="6473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Cincinnati Senior Housing Complex</a:t>
            </a:r>
            <a:endParaRPr lang="en-US" dirty="0">
              <a:solidFill>
                <a:schemeClr val="bg1"/>
              </a:solidFill>
            </a:endParaRPr>
          </a:p>
        </p:txBody>
      </p:sp>
      <p:sp>
        <p:nvSpPr>
          <p:cNvPr id="4" name="Rectangle 3"/>
          <p:cNvSpPr/>
          <p:nvPr/>
        </p:nvSpPr>
        <p:spPr>
          <a:xfrm>
            <a:off x="6894986" y="6481411"/>
            <a:ext cx="2249014" cy="369332"/>
          </a:xfrm>
          <a:prstGeom prst="rect">
            <a:avLst/>
          </a:prstGeom>
        </p:spPr>
        <p:txBody>
          <a:bodyPr wrap="none">
            <a:spAutoFit/>
          </a:bodyPr>
          <a:lstStyle/>
          <a:p>
            <a:r>
              <a:rPr lang="en-US" dirty="0">
                <a:solidFill>
                  <a:schemeClr val="bg1"/>
                </a:solidFill>
              </a:rPr>
              <a:t>www.urbancincy.com</a:t>
            </a:r>
          </a:p>
        </p:txBody>
      </p:sp>
    </p:spTree>
    <p:extLst>
      <p:ext uri="{BB962C8B-B14F-4D97-AF65-F5344CB8AC3E}">
        <p14:creationId xmlns:p14="http://schemas.microsoft.com/office/powerpoint/2010/main" val="369529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Neighborhood Pattern &amp; </a:t>
            </a:r>
            <a:r>
              <a:rPr lang="en-US" dirty="0" smtClean="0"/>
              <a:t>Design (cont.)</a:t>
            </a:r>
            <a:endParaRPr lang="en-US" dirty="0"/>
          </a:p>
        </p:txBody>
      </p:sp>
      <p:sp>
        <p:nvSpPr>
          <p:cNvPr id="6" name="Content Placeholder 5"/>
          <p:cNvSpPr>
            <a:spLocks noGrp="1"/>
          </p:cNvSpPr>
          <p:nvPr>
            <p:ph idx="1"/>
          </p:nvPr>
        </p:nvSpPr>
        <p:spPr/>
        <p:txBody>
          <a:bodyPr>
            <a:normAutofit fontScale="85000" lnSpcReduction="20000"/>
          </a:bodyPr>
          <a:lstStyle/>
          <a:p>
            <a:r>
              <a:rPr lang="en-US" dirty="0"/>
              <a:t>Street </a:t>
            </a:r>
            <a:r>
              <a:rPr lang="en-US" dirty="0" smtClean="0"/>
              <a:t>Network</a:t>
            </a:r>
            <a:endParaRPr lang="en-US" dirty="0"/>
          </a:p>
          <a:p>
            <a:r>
              <a:rPr lang="en-US" dirty="0" smtClean="0"/>
              <a:t>Transit Facilities</a:t>
            </a:r>
            <a:endParaRPr lang="en-US" dirty="0"/>
          </a:p>
          <a:p>
            <a:r>
              <a:rPr lang="en-US" dirty="0" smtClean="0"/>
              <a:t>Transportation </a:t>
            </a:r>
            <a:r>
              <a:rPr lang="en-US" dirty="0"/>
              <a:t>Demand </a:t>
            </a:r>
            <a:r>
              <a:rPr lang="en-US" dirty="0" smtClean="0"/>
              <a:t>Management </a:t>
            </a:r>
            <a:r>
              <a:rPr lang="en-US" dirty="0" smtClean="0">
                <a:sym typeface="Symbol"/>
              </a:rPr>
              <a:t></a:t>
            </a:r>
            <a:endParaRPr lang="en-US" dirty="0"/>
          </a:p>
          <a:p>
            <a:r>
              <a:rPr lang="en-US" dirty="0" smtClean="0"/>
              <a:t>Access </a:t>
            </a:r>
            <a:r>
              <a:rPr lang="en-US" dirty="0"/>
              <a:t>to Civic and Public </a:t>
            </a:r>
            <a:r>
              <a:rPr lang="en-US" dirty="0" smtClean="0"/>
              <a:t>Space</a:t>
            </a:r>
            <a:endParaRPr lang="en-US" dirty="0"/>
          </a:p>
          <a:p>
            <a:r>
              <a:rPr lang="en-US" dirty="0" smtClean="0"/>
              <a:t>Access </a:t>
            </a:r>
            <a:r>
              <a:rPr lang="en-US" dirty="0"/>
              <a:t>to Recreation </a:t>
            </a:r>
            <a:r>
              <a:rPr lang="en-US" dirty="0" smtClean="0"/>
              <a:t>Facilities</a:t>
            </a:r>
            <a:endParaRPr lang="en-US" dirty="0"/>
          </a:p>
          <a:p>
            <a:r>
              <a:rPr lang="en-US" dirty="0" err="1" smtClean="0"/>
              <a:t>Visitability</a:t>
            </a:r>
            <a:r>
              <a:rPr lang="en-US" dirty="0" smtClean="0"/>
              <a:t> </a:t>
            </a:r>
            <a:r>
              <a:rPr lang="en-US" dirty="0"/>
              <a:t>and Universal </a:t>
            </a:r>
            <a:r>
              <a:rPr lang="en-US" dirty="0" smtClean="0"/>
              <a:t>Design</a:t>
            </a:r>
            <a:r>
              <a:rPr lang="en-US" dirty="0"/>
              <a:t> </a:t>
            </a:r>
            <a:r>
              <a:rPr lang="en-US" dirty="0">
                <a:sym typeface="Symbol"/>
              </a:rPr>
              <a:t></a:t>
            </a:r>
            <a:endParaRPr lang="en-US" dirty="0"/>
          </a:p>
          <a:p>
            <a:r>
              <a:rPr lang="en-US" dirty="0" smtClean="0"/>
              <a:t>Community </a:t>
            </a:r>
            <a:r>
              <a:rPr lang="en-US" dirty="0"/>
              <a:t>Outreach and </a:t>
            </a:r>
            <a:r>
              <a:rPr lang="en-US" dirty="0" smtClean="0"/>
              <a:t>Involvement</a:t>
            </a:r>
            <a:endParaRPr lang="en-US" dirty="0"/>
          </a:p>
          <a:p>
            <a:r>
              <a:rPr lang="en-US" dirty="0" smtClean="0"/>
              <a:t>Local </a:t>
            </a:r>
            <a:r>
              <a:rPr lang="en-US" dirty="0"/>
              <a:t>Food </a:t>
            </a:r>
            <a:r>
              <a:rPr lang="en-US" dirty="0" smtClean="0"/>
              <a:t>Production</a:t>
            </a:r>
            <a:endParaRPr lang="en-US" dirty="0"/>
          </a:p>
          <a:p>
            <a:r>
              <a:rPr lang="en-US" dirty="0" smtClean="0"/>
              <a:t>Tree-Lined </a:t>
            </a:r>
            <a:r>
              <a:rPr lang="en-US" dirty="0"/>
              <a:t>and Shaded </a:t>
            </a:r>
            <a:r>
              <a:rPr lang="en-US" dirty="0" smtClean="0"/>
              <a:t>Streets</a:t>
            </a:r>
            <a:endParaRPr lang="en-US" dirty="0"/>
          </a:p>
          <a:p>
            <a:r>
              <a:rPr lang="en-US" dirty="0" smtClean="0"/>
              <a:t>Neighborhood </a:t>
            </a:r>
            <a:r>
              <a:rPr lang="en-US" dirty="0"/>
              <a:t>Schools</a:t>
            </a:r>
          </a:p>
        </p:txBody>
      </p:sp>
    </p:spTree>
    <p:extLst>
      <p:ext uri="{BB962C8B-B14F-4D97-AF65-F5344CB8AC3E}">
        <p14:creationId xmlns:p14="http://schemas.microsoft.com/office/powerpoint/2010/main" val="10763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Demand </a:t>
            </a:r>
            <a:r>
              <a:rPr lang="en-US" dirty="0" smtClean="0"/>
              <a:t>Management</a:t>
            </a:r>
            <a:br>
              <a:rPr lang="en-US" dirty="0" smtClean="0"/>
            </a:br>
            <a:r>
              <a:rPr lang="en-US" dirty="0" smtClean="0"/>
              <a:t>(1-2 points)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TDM Projects</a:t>
            </a:r>
          </a:p>
          <a:p>
            <a:pPr lvl="1"/>
            <a:r>
              <a:rPr lang="en-US" dirty="0" smtClean="0"/>
              <a:t>Reduce </a:t>
            </a:r>
            <a:r>
              <a:rPr lang="en-US" dirty="0"/>
              <a:t>weekday peak-period motor vehicle trips by </a:t>
            </a:r>
            <a:r>
              <a:rPr lang="en-US" dirty="0" smtClean="0">
                <a:sym typeface="Symbol"/>
              </a:rPr>
              <a:t> </a:t>
            </a:r>
            <a:r>
              <a:rPr lang="en-US" dirty="0" smtClean="0"/>
              <a:t>20</a:t>
            </a:r>
            <a:r>
              <a:rPr lang="en-US" dirty="0"/>
              <a:t>%</a:t>
            </a:r>
            <a:endParaRPr lang="en-US" dirty="0" smtClean="0"/>
          </a:p>
          <a:p>
            <a:r>
              <a:rPr lang="en-US" dirty="0" smtClean="0"/>
              <a:t>Transit Passes</a:t>
            </a:r>
          </a:p>
          <a:p>
            <a:pPr lvl="1"/>
            <a:r>
              <a:rPr lang="en-US" dirty="0" smtClean="0"/>
              <a:t>Annual passes for first 3 years, at half price</a:t>
            </a:r>
          </a:p>
          <a:p>
            <a:r>
              <a:rPr lang="en-US" dirty="0" smtClean="0"/>
              <a:t>Developer-Sponsored Transit</a:t>
            </a:r>
          </a:p>
          <a:p>
            <a:pPr lvl="1"/>
            <a:r>
              <a:rPr lang="en-US" dirty="0" smtClean="0"/>
              <a:t>For at least 3 years, van-busses &amp; shelters</a:t>
            </a:r>
          </a:p>
          <a:p>
            <a:r>
              <a:rPr lang="en-US" dirty="0" smtClean="0"/>
              <a:t>Vehicle Sharing</a:t>
            </a:r>
          </a:p>
          <a:p>
            <a:pPr lvl="1"/>
            <a:r>
              <a:rPr lang="en-US" dirty="0" smtClean="0"/>
              <a:t>50 % of dwelling &amp; nonresidential units within ¼ mile walk distance</a:t>
            </a:r>
          </a:p>
          <a:p>
            <a:r>
              <a:rPr lang="en-US" dirty="0" smtClean="0"/>
              <a:t>Unbundling of Parking</a:t>
            </a:r>
          </a:p>
          <a:p>
            <a:pPr lvl="1"/>
            <a:r>
              <a:rPr lang="en-US" dirty="0" smtClean="0"/>
              <a:t>Parking spaces sold separately from residential or non-residential space</a:t>
            </a:r>
            <a:endParaRPr lang="en-US" dirty="0"/>
          </a:p>
        </p:txBody>
      </p:sp>
    </p:spTree>
    <p:extLst>
      <p:ext uri="{BB962C8B-B14F-4D97-AF65-F5344CB8AC3E}">
        <p14:creationId xmlns:p14="http://schemas.microsoft.com/office/powerpoint/2010/main" val="417022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Visitability</a:t>
            </a:r>
            <a:r>
              <a:rPr lang="en-US" dirty="0"/>
              <a:t> and Universal </a:t>
            </a:r>
            <a:r>
              <a:rPr lang="en-US" dirty="0" smtClean="0"/>
              <a:t>Design </a:t>
            </a:r>
            <a:br>
              <a:rPr lang="en-US" dirty="0" smtClean="0"/>
            </a:br>
            <a:r>
              <a:rPr lang="en-US" dirty="0" smtClean="0"/>
              <a:t>(1 point)</a:t>
            </a:r>
            <a:endParaRPr lang="en-US" dirty="0"/>
          </a:p>
        </p:txBody>
      </p:sp>
      <p:sp>
        <p:nvSpPr>
          <p:cNvPr id="3" name="Content Placeholder 2"/>
          <p:cNvSpPr>
            <a:spLocks noGrp="1"/>
          </p:cNvSpPr>
          <p:nvPr>
            <p:ph idx="1"/>
          </p:nvPr>
        </p:nvSpPr>
        <p:spPr/>
        <p:txBody>
          <a:bodyPr/>
          <a:lstStyle/>
          <a:p>
            <a:r>
              <a:rPr lang="en-US" dirty="0" smtClean="0"/>
              <a:t>Increase areas </a:t>
            </a:r>
            <a:r>
              <a:rPr lang="en-US" dirty="0"/>
              <a:t>usable by people of diverse </a:t>
            </a:r>
            <a:r>
              <a:rPr lang="en-US" dirty="0" smtClean="0"/>
              <a:t>abilities</a:t>
            </a:r>
            <a:endParaRPr lang="en-US" dirty="0"/>
          </a:p>
        </p:txBody>
      </p:sp>
      <p:pic>
        <p:nvPicPr>
          <p:cNvPr id="5122" name="Picture 2" descr="C:\Users\everett\Desktop\Carver-Park-visitable-du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80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48683" y="6488668"/>
            <a:ext cx="2795317" cy="369332"/>
          </a:xfrm>
          <a:prstGeom prst="rect">
            <a:avLst/>
          </a:prstGeom>
        </p:spPr>
        <p:txBody>
          <a:bodyPr wrap="none">
            <a:spAutoFit/>
          </a:bodyPr>
          <a:lstStyle/>
          <a:p>
            <a:r>
              <a:rPr lang="en-US" dirty="0"/>
              <a:t>www.independencefirst.org</a:t>
            </a:r>
          </a:p>
        </p:txBody>
      </p:sp>
    </p:spTree>
    <p:extLst>
      <p:ext uri="{BB962C8B-B14F-4D97-AF65-F5344CB8AC3E}">
        <p14:creationId xmlns:p14="http://schemas.microsoft.com/office/powerpoint/2010/main" val="355940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smtClean="0"/>
              <a:t>Milwaukee Housing Authority</a:t>
            </a:r>
            <a:endParaRPr lang="en-US" dirty="0"/>
          </a:p>
        </p:txBody>
      </p:sp>
      <p:pic>
        <p:nvPicPr>
          <p:cNvPr id="15362" name="Picture 2" descr="http://www.hacm.org/news/2014/Images/LEED%20Story/08_Westlawn%20Gardens_Brian%20Tomaino-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356434" cy="5310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33835" y="6488668"/>
            <a:ext cx="1642822" cy="369332"/>
          </a:xfrm>
          <a:prstGeom prst="rect">
            <a:avLst/>
          </a:prstGeom>
        </p:spPr>
        <p:txBody>
          <a:bodyPr wrap="none">
            <a:spAutoFit/>
          </a:bodyPr>
          <a:lstStyle/>
          <a:p>
            <a:r>
              <a:rPr lang="en-US" dirty="0"/>
              <a:t>www.hacm.org</a:t>
            </a:r>
          </a:p>
        </p:txBody>
      </p:sp>
    </p:spTree>
    <p:extLst>
      <p:ext uri="{BB962C8B-B14F-4D97-AF65-F5344CB8AC3E}">
        <p14:creationId xmlns:p14="http://schemas.microsoft.com/office/powerpoint/2010/main" val="317901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Green Infrastructure &amp; </a:t>
            </a:r>
            <a:r>
              <a:rPr lang="en-US" dirty="0" smtClean="0"/>
              <a:t>Buildings</a:t>
            </a:r>
            <a:endParaRPr lang="en-US" dirty="0"/>
          </a:p>
        </p:txBody>
      </p:sp>
      <p:sp>
        <p:nvSpPr>
          <p:cNvPr id="6" name="Content Placeholder 5"/>
          <p:cNvSpPr>
            <a:spLocks noGrp="1"/>
          </p:cNvSpPr>
          <p:nvPr>
            <p:ph idx="1"/>
          </p:nvPr>
        </p:nvSpPr>
        <p:spPr/>
        <p:txBody>
          <a:bodyPr>
            <a:normAutofit fontScale="85000" lnSpcReduction="20000"/>
          </a:bodyPr>
          <a:lstStyle/>
          <a:p>
            <a:r>
              <a:rPr lang="en-US" i="1" dirty="0"/>
              <a:t>Certified Green </a:t>
            </a:r>
            <a:r>
              <a:rPr lang="en-US" i="1" dirty="0" smtClean="0"/>
              <a:t>Building</a:t>
            </a:r>
            <a:endParaRPr lang="en-US" i="1" dirty="0"/>
          </a:p>
          <a:p>
            <a:r>
              <a:rPr lang="en-US" i="1" dirty="0" smtClean="0"/>
              <a:t>Minimum </a:t>
            </a:r>
            <a:r>
              <a:rPr lang="en-US" i="1" dirty="0"/>
              <a:t>Building Energy </a:t>
            </a:r>
            <a:r>
              <a:rPr lang="en-US" i="1" dirty="0" smtClean="0"/>
              <a:t>Efficiency</a:t>
            </a:r>
            <a:endParaRPr lang="en-US" i="1" dirty="0"/>
          </a:p>
          <a:p>
            <a:r>
              <a:rPr lang="en-US" i="1" dirty="0" smtClean="0"/>
              <a:t>Minimum </a:t>
            </a:r>
            <a:r>
              <a:rPr lang="en-US" i="1" dirty="0"/>
              <a:t>Building Water </a:t>
            </a:r>
            <a:r>
              <a:rPr lang="en-US" i="1" dirty="0" smtClean="0"/>
              <a:t>Efficiency</a:t>
            </a:r>
            <a:endParaRPr lang="en-US" i="1" dirty="0"/>
          </a:p>
          <a:p>
            <a:r>
              <a:rPr lang="en-US" i="1" dirty="0" smtClean="0"/>
              <a:t>Construction </a:t>
            </a:r>
            <a:r>
              <a:rPr lang="en-US" i="1" dirty="0"/>
              <a:t>Activity Pollution </a:t>
            </a:r>
            <a:r>
              <a:rPr lang="en-US" i="1" dirty="0" smtClean="0"/>
              <a:t>Prevention</a:t>
            </a:r>
            <a:endParaRPr lang="en-US" i="1" dirty="0"/>
          </a:p>
          <a:p>
            <a:r>
              <a:rPr lang="en-US" dirty="0" smtClean="0"/>
              <a:t>Certified </a:t>
            </a:r>
            <a:r>
              <a:rPr lang="en-US" dirty="0"/>
              <a:t>Green </a:t>
            </a:r>
            <a:r>
              <a:rPr lang="en-US" dirty="0" smtClean="0"/>
              <a:t>Buildings</a:t>
            </a:r>
            <a:endParaRPr lang="en-US" dirty="0"/>
          </a:p>
          <a:p>
            <a:r>
              <a:rPr lang="en-US" dirty="0" smtClean="0"/>
              <a:t>Building </a:t>
            </a:r>
            <a:r>
              <a:rPr lang="en-US" dirty="0"/>
              <a:t>Energy </a:t>
            </a:r>
            <a:r>
              <a:rPr lang="en-US" dirty="0" smtClean="0"/>
              <a:t>Efficiency</a:t>
            </a:r>
            <a:endParaRPr lang="en-US" dirty="0"/>
          </a:p>
          <a:p>
            <a:r>
              <a:rPr lang="en-US" dirty="0" smtClean="0"/>
              <a:t>Building </a:t>
            </a:r>
            <a:r>
              <a:rPr lang="en-US" dirty="0"/>
              <a:t>Water </a:t>
            </a:r>
            <a:r>
              <a:rPr lang="en-US" dirty="0" smtClean="0"/>
              <a:t>Efficiency</a:t>
            </a:r>
            <a:endParaRPr lang="en-US" dirty="0"/>
          </a:p>
          <a:p>
            <a:r>
              <a:rPr lang="en-US" dirty="0" smtClean="0"/>
              <a:t>Water-Efficient Landscaping</a:t>
            </a:r>
            <a:endParaRPr lang="en-US" dirty="0"/>
          </a:p>
          <a:p>
            <a:r>
              <a:rPr lang="en-US" dirty="0" smtClean="0"/>
              <a:t>Existing </a:t>
            </a:r>
            <a:r>
              <a:rPr lang="en-US" dirty="0"/>
              <a:t>Building </a:t>
            </a:r>
            <a:r>
              <a:rPr lang="en-US" dirty="0" smtClean="0"/>
              <a:t>Reuse</a:t>
            </a:r>
            <a:endParaRPr lang="en-US" dirty="0"/>
          </a:p>
          <a:p>
            <a:r>
              <a:rPr lang="en-US" dirty="0" smtClean="0"/>
              <a:t>Historic </a:t>
            </a:r>
            <a:r>
              <a:rPr lang="en-US" dirty="0"/>
              <a:t>Resource Preservation and Adaptive Use</a:t>
            </a:r>
          </a:p>
        </p:txBody>
      </p:sp>
    </p:spTree>
    <p:extLst>
      <p:ext uri="{BB962C8B-B14F-4D97-AF65-F5344CB8AC3E}">
        <p14:creationId xmlns:p14="http://schemas.microsoft.com/office/powerpoint/2010/main" val="385735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686800" cy="1143000"/>
          </a:xfrm>
        </p:spPr>
        <p:txBody>
          <a:bodyPr>
            <a:normAutofit fontScale="90000"/>
          </a:bodyPr>
          <a:lstStyle/>
          <a:p>
            <a:r>
              <a:rPr lang="en-US" dirty="0"/>
              <a:t>Green Infrastructure &amp; </a:t>
            </a:r>
            <a:r>
              <a:rPr lang="en-US" dirty="0" smtClean="0"/>
              <a:t>Buildings (cont.)</a:t>
            </a:r>
            <a:endParaRPr lang="en-US" dirty="0"/>
          </a:p>
        </p:txBody>
      </p:sp>
      <p:sp>
        <p:nvSpPr>
          <p:cNvPr id="6" name="Content Placeholder 5"/>
          <p:cNvSpPr>
            <a:spLocks noGrp="1"/>
          </p:cNvSpPr>
          <p:nvPr>
            <p:ph idx="1"/>
          </p:nvPr>
        </p:nvSpPr>
        <p:spPr/>
        <p:txBody>
          <a:bodyPr>
            <a:normAutofit fontScale="77500" lnSpcReduction="20000"/>
          </a:bodyPr>
          <a:lstStyle/>
          <a:p>
            <a:r>
              <a:rPr lang="en-US" dirty="0"/>
              <a:t>Minimized Site Disturbance </a:t>
            </a:r>
            <a:r>
              <a:rPr lang="en-US" dirty="0" smtClean="0"/>
              <a:t>in </a:t>
            </a:r>
            <a:r>
              <a:rPr lang="en-US" dirty="0"/>
              <a:t>Design </a:t>
            </a:r>
            <a:r>
              <a:rPr lang="en-US" dirty="0" smtClean="0"/>
              <a:t>&amp; Construction</a:t>
            </a:r>
            <a:endParaRPr lang="en-US" dirty="0"/>
          </a:p>
          <a:p>
            <a:r>
              <a:rPr lang="en-US" dirty="0" smtClean="0"/>
              <a:t>Stormwater Management</a:t>
            </a:r>
            <a:endParaRPr lang="en-US" dirty="0"/>
          </a:p>
          <a:p>
            <a:r>
              <a:rPr lang="en-US" dirty="0" smtClean="0"/>
              <a:t>Heat </a:t>
            </a:r>
            <a:r>
              <a:rPr lang="en-US" dirty="0"/>
              <a:t>Island </a:t>
            </a:r>
            <a:r>
              <a:rPr lang="en-US" dirty="0" smtClean="0"/>
              <a:t>Reduction</a:t>
            </a:r>
            <a:r>
              <a:rPr lang="en-US" dirty="0"/>
              <a:t> </a:t>
            </a:r>
            <a:r>
              <a:rPr lang="en-US" dirty="0" smtClean="0">
                <a:sym typeface="Symbol"/>
              </a:rPr>
              <a:t></a:t>
            </a:r>
            <a:endParaRPr lang="en-US" dirty="0"/>
          </a:p>
          <a:p>
            <a:r>
              <a:rPr lang="en-US" dirty="0" smtClean="0"/>
              <a:t>Solar Orientation</a:t>
            </a:r>
            <a:endParaRPr lang="en-US" dirty="0"/>
          </a:p>
          <a:p>
            <a:r>
              <a:rPr lang="en-US" dirty="0" smtClean="0"/>
              <a:t>On-Site </a:t>
            </a:r>
            <a:r>
              <a:rPr lang="en-US" dirty="0"/>
              <a:t>Renewable Energy </a:t>
            </a:r>
            <a:r>
              <a:rPr lang="en-US" dirty="0" smtClean="0"/>
              <a:t>Sources</a:t>
            </a:r>
            <a:endParaRPr lang="en-US" dirty="0"/>
          </a:p>
          <a:p>
            <a:r>
              <a:rPr lang="en-US" dirty="0" smtClean="0"/>
              <a:t>District </a:t>
            </a:r>
            <a:r>
              <a:rPr lang="en-US" dirty="0"/>
              <a:t>Heating and </a:t>
            </a:r>
            <a:r>
              <a:rPr lang="en-US" dirty="0" smtClean="0"/>
              <a:t>Cooling</a:t>
            </a:r>
            <a:endParaRPr lang="en-US" dirty="0"/>
          </a:p>
          <a:p>
            <a:r>
              <a:rPr lang="en-US" dirty="0" smtClean="0"/>
              <a:t>Infrastructure </a:t>
            </a:r>
            <a:r>
              <a:rPr lang="en-US" dirty="0"/>
              <a:t>Energy </a:t>
            </a:r>
            <a:r>
              <a:rPr lang="en-US" dirty="0" smtClean="0"/>
              <a:t>Efficiency</a:t>
            </a:r>
            <a:endParaRPr lang="en-US" dirty="0"/>
          </a:p>
          <a:p>
            <a:r>
              <a:rPr lang="en-US" dirty="0" smtClean="0"/>
              <a:t>Wastewater Management</a:t>
            </a:r>
            <a:endParaRPr lang="en-US" dirty="0"/>
          </a:p>
          <a:p>
            <a:r>
              <a:rPr lang="en-US" dirty="0" smtClean="0"/>
              <a:t>Recycled </a:t>
            </a:r>
            <a:r>
              <a:rPr lang="en-US" dirty="0"/>
              <a:t>Content in </a:t>
            </a:r>
            <a:r>
              <a:rPr lang="en-US" dirty="0" smtClean="0"/>
              <a:t>Infrastructure</a:t>
            </a:r>
            <a:endParaRPr lang="en-US" dirty="0"/>
          </a:p>
          <a:p>
            <a:r>
              <a:rPr lang="en-US" dirty="0" smtClean="0"/>
              <a:t>Solid </a:t>
            </a:r>
            <a:r>
              <a:rPr lang="en-US" dirty="0"/>
              <a:t>Waste Management </a:t>
            </a:r>
            <a:r>
              <a:rPr lang="en-US" dirty="0" smtClean="0"/>
              <a:t>Infrastructure </a:t>
            </a:r>
            <a:r>
              <a:rPr lang="en-US" dirty="0" smtClean="0">
                <a:sym typeface="Symbol"/>
              </a:rPr>
              <a:t></a:t>
            </a:r>
            <a:endParaRPr lang="en-US" dirty="0"/>
          </a:p>
          <a:p>
            <a:r>
              <a:rPr lang="en-US" dirty="0" smtClean="0"/>
              <a:t>Light </a:t>
            </a:r>
            <a:r>
              <a:rPr lang="en-US" dirty="0"/>
              <a:t>Pollution </a:t>
            </a:r>
            <a:r>
              <a:rPr lang="en-US" dirty="0" smtClean="0"/>
              <a:t>Reduction</a:t>
            </a:r>
            <a:r>
              <a:rPr lang="en-US" dirty="0"/>
              <a:t> </a:t>
            </a:r>
            <a:r>
              <a:rPr lang="en-US" dirty="0" smtClean="0">
                <a:sym typeface="Symbol"/>
              </a:rPr>
              <a:t></a:t>
            </a:r>
            <a:endParaRPr lang="en-US" dirty="0"/>
          </a:p>
        </p:txBody>
      </p:sp>
    </p:spTree>
    <p:extLst>
      <p:ext uri="{BB962C8B-B14F-4D97-AF65-F5344CB8AC3E}">
        <p14:creationId xmlns:p14="http://schemas.microsoft.com/office/powerpoint/2010/main" val="403541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raimiassociates.com/db_files/projects-leed_88_4165518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2" y="18143"/>
            <a:ext cx="9117268"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32579" y="6488668"/>
            <a:ext cx="2611421" cy="369332"/>
          </a:xfrm>
          <a:prstGeom prst="rect">
            <a:avLst/>
          </a:prstGeom>
        </p:spPr>
        <p:txBody>
          <a:bodyPr wrap="none">
            <a:spAutoFit/>
          </a:bodyPr>
          <a:lstStyle/>
          <a:p>
            <a:r>
              <a:rPr lang="en-US" dirty="0"/>
              <a:t>www.raimiassociates.com</a:t>
            </a:r>
          </a:p>
        </p:txBody>
      </p:sp>
    </p:spTree>
    <p:extLst>
      <p:ext uri="{BB962C8B-B14F-4D97-AF65-F5344CB8AC3E}">
        <p14:creationId xmlns:p14="http://schemas.microsoft.com/office/powerpoint/2010/main" val="139795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Island Reduction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906963"/>
              </a:xfrm>
            </p:spPr>
            <p:txBody>
              <a:bodyPr/>
              <a:lstStyle/>
              <a:p>
                <a:r>
                  <a:rPr lang="en-US" dirty="0" smtClean="0"/>
                  <a:t>Option 1: Non-roof area (</a:t>
                </a:r>
                <a14:m>
                  <m:oMath xmlns:m="http://schemas.openxmlformats.org/officeDocument/2006/math">
                    <m:r>
                      <a:rPr lang="en-US" i="1" dirty="0" smtClean="0">
                        <a:latin typeface="Cambria Math"/>
                        <a:sym typeface="Symbol"/>
                      </a:rPr>
                      <m:t></m:t>
                    </m:r>
                  </m:oMath>
                </a14:m>
                <a:r>
                  <a:rPr lang="en-US" dirty="0" smtClean="0"/>
                  <a:t>50 %)</a:t>
                </a:r>
              </a:p>
              <a:p>
                <a:pPr lvl="1"/>
                <a:r>
                  <a:rPr lang="en-US" dirty="0" smtClean="0"/>
                  <a:t>Provide Shade with open structures</a:t>
                </a:r>
              </a:p>
              <a:p>
                <a:pPr lvl="1"/>
                <a:r>
                  <a:rPr lang="en-US" dirty="0" smtClean="0"/>
                  <a:t>Paving materials with low </a:t>
                </a:r>
                <a:r>
                  <a:rPr lang="en-US" dirty="0"/>
                  <a:t>solar reflectance </a:t>
                </a:r>
                <a:r>
                  <a:rPr lang="en-US" dirty="0" smtClean="0"/>
                  <a:t>index</a:t>
                </a:r>
              </a:p>
              <a:p>
                <a:pPr lvl="1"/>
                <a:r>
                  <a:rPr lang="en-US" dirty="0" smtClean="0"/>
                  <a:t>Open-grid pavement (&gt;50 % pervious)</a:t>
                </a:r>
              </a:p>
              <a:p>
                <a:pPr lvl="1"/>
                <a:r>
                  <a:rPr lang="en-US" dirty="0" smtClean="0"/>
                  <a:t>Tree Shade</a:t>
                </a:r>
              </a:p>
              <a:p>
                <a:r>
                  <a:rPr lang="en-US" dirty="0" smtClean="0"/>
                  <a:t>Option 2: Roofing</a:t>
                </a:r>
              </a:p>
              <a:p>
                <a:pPr lvl="1"/>
                <a:r>
                  <a:rPr lang="en-US" dirty="0" smtClean="0"/>
                  <a:t>Highly reflective or </a:t>
                </a:r>
                <a:br>
                  <a:rPr lang="en-US" dirty="0" smtClean="0"/>
                </a:br>
                <a:r>
                  <a:rPr lang="en-US" dirty="0" smtClean="0"/>
                  <a:t>vegetated</a:t>
                </a:r>
              </a:p>
              <a:p>
                <a:r>
                  <a:rPr lang="en-US" dirty="0" smtClean="0"/>
                  <a:t>Option 3: Mix</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3"/>
                <a:stretch>
                  <a:fillRect l="-1630" t="-1491" b="-621"/>
                </a:stretch>
              </a:blipFill>
            </p:spPr>
            <p:txBody>
              <a:bodyPr/>
              <a:lstStyle/>
              <a:p>
                <a:r>
                  <a:rPr lang="en-US">
                    <a:noFill/>
                  </a:rPr>
                  <a:t> </a:t>
                </a:r>
              </a:p>
            </p:txBody>
          </p:sp>
        </mc:Fallback>
      </mc:AlternateContent>
      <p:pic>
        <p:nvPicPr>
          <p:cNvPr id="9218" name="Picture 2" descr="http://www.globalchangeblog.com/wp-content/uploads/2010/04/4027763485_9570dd5f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429000"/>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18071" y="6488668"/>
            <a:ext cx="2925929" cy="369332"/>
          </a:xfrm>
          <a:prstGeom prst="rect">
            <a:avLst/>
          </a:prstGeom>
        </p:spPr>
        <p:txBody>
          <a:bodyPr wrap="none">
            <a:spAutoFit/>
          </a:bodyPr>
          <a:lstStyle/>
          <a:p>
            <a:r>
              <a:rPr lang="en-US" dirty="0" smtClean="0"/>
              <a:t>www.globalchangeblog.com</a:t>
            </a:r>
            <a:endParaRPr lang="en-US" dirty="0"/>
          </a:p>
        </p:txBody>
      </p:sp>
    </p:spTree>
    <p:extLst>
      <p:ext uri="{BB962C8B-B14F-4D97-AF65-F5344CB8AC3E}">
        <p14:creationId xmlns:p14="http://schemas.microsoft.com/office/powerpoint/2010/main" val="270900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Solid Waste Management </a:t>
            </a:r>
            <a:r>
              <a:rPr lang="en-US" dirty="0" smtClean="0"/>
              <a:t>Infrastructure (1 point)</a:t>
            </a:r>
            <a:endParaRPr lang="en-US" dirty="0"/>
          </a:p>
        </p:txBody>
      </p:sp>
      <p:sp>
        <p:nvSpPr>
          <p:cNvPr id="3" name="Content Placeholder 2"/>
          <p:cNvSpPr>
            <a:spLocks noGrp="1"/>
          </p:cNvSpPr>
          <p:nvPr>
            <p:ph idx="1"/>
          </p:nvPr>
        </p:nvSpPr>
        <p:spPr/>
        <p:txBody>
          <a:bodyPr/>
          <a:lstStyle/>
          <a:p>
            <a:r>
              <a:rPr lang="en-US" dirty="0" smtClean="0"/>
              <a:t>Recycling/Reuse Center</a:t>
            </a:r>
          </a:p>
          <a:p>
            <a:r>
              <a:rPr lang="en-US" dirty="0" smtClean="0"/>
              <a:t>Hazardous Waste drop off center</a:t>
            </a:r>
          </a:p>
          <a:p>
            <a:r>
              <a:rPr lang="en-US" dirty="0" smtClean="0"/>
              <a:t>Compost station</a:t>
            </a:r>
          </a:p>
          <a:p>
            <a:r>
              <a:rPr lang="en-US" dirty="0" smtClean="0"/>
              <a:t>Recycling containers </a:t>
            </a:r>
            <a:br>
              <a:rPr lang="en-US" dirty="0" smtClean="0"/>
            </a:br>
            <a:r>
              <a:rPr lang="en-US" dirty="0" smtClean="0"/>
              <a:t>each block</a:t>
            </a:r>
          </a:p>
          <a:p>
            <a:r>
              <a:rPr lang="en-US" dirty="0" smtClean="0"/>
              <a:t>Recycle/Reuse </a:t>
            </a:r>
            <a:r>
              <a:rPr lang="en-US" dirty="0" smtClean="0">
                <a:sym typeface="Symbol"/>
              </a:rPr>
              <a:t> </a:t>
            </a:r>
            <a:r>
              <a:rPr lang="en-US" dirty="0" smtClean="0"/>
              <a:t>50 % </a:t>
            </a:r>
            <a:br>
              <a:rPr lang="en-US" dirty="0" smtClean="0"/>
            </a:br>
            <a:r>
              <a:rPr lang="en-US" dirty="0" smtClean="0"/>
              <a:t>construction &amp; </a:t>
            </a:r>
            <a:br>
              <a:rPr lang="en-US" dirty="0" smtClean="0"/>
            </a:br>
            <a:r>
              <a:rPr lang="en-US" dirty="0" smtClean="0"/>
              <a:t>demolition waste</a:t>
            </a:r>
            <a:endParaRPr lang="en-US" dirty="0"/>
          </a:p>
        </p:txBody>
      </p:sp>
      <p:pic>
        <p:nvPicPr>
          <p:cNvPr id="6146" name="Picture 2" descr="http://bryan.ponnwitz.com/Portals/1/Blog/Street-Recycling-Ocean-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4019550"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11779" y="6488668"/>
            <a:ext cx="2110450" cy="369332"/>
          </a:xfrm>
          <a:prstGeom prst="rect">
            <a:avLst/>
          </a:prstGeom>
        </p:spPr>
        <p:txBody>
          <a:bodyPr wrap="none">
            <a:spAutoFit/>
          </a:bodyPr>
          <a:lstStyle/>
          <a:p>
            <a:r>
              <a:rPr lang="en-US" dirty="0"/>
              <a:t>bryan.ponnwitz.com</a:t>
            </a:r>
          </a:p>
        </p:txBody>
      </p:sp>
    </p:spTree>
    <p:extLst>
      <p:ext uri="{BB962C8B-B14F-4D97-AF65-F5344CB8AC3E}">
        <p14:creationId xmlns:p14="http://schemas.microsoft.com/office/powerpoint/2010/main" val="2199760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Pollution Reduction</a:t>
            </a:r>
          </a:p>
        </p:txBody>
      </p:sp>
      <p:sp>
        <p:nvSpPr>
          <p:cNvPr id="3" name="Content Placeholder 2"/>
          <p:cNvSpPr>
            <a:spLocks noGrp="1"/>
          </p:cNvSpPr>
          <p:nvPr>
            <p:ph idx="1"/>
          </p:nvPr>
        </p:nvSpPr>
        <p:spPr/>
        <p:txBody>
          <a:bodyPr/>
          <a:lstStyle/>
          <a:p>
            <a:r>
              <a:rPr lang="en-US" dirty="0" smtClean="0"/>
              <a:t>Motion detectors</a:t>
            </a:r>
          </a:p>
          <a:p>
            <a:r>
              <a:rPr lang="en-US" dirty="0" smtClean="0"/>
              <a:t>Daylight sensors</a:t>
            </a:r>
          </a:p>
          <a:p>
            <a:r>
              <a:rPr lang="en-US" dirty="0" smtClean="0"/>
              <a:t>Light trespass restrictions</a:t>
            </a:r>
            <a:endParaRPr lang="en-US" dirty="0"/>
          </a:p>
        </p:txBody>
      </p:sp>
      <p:pic>
        <p:nvPicPr>
          <p:cNvPr id="10242" name="Picture 2" descr="http://iusustain.files.wordpress.com/2014/01/stars_pollu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0"/>
            <a:ext cx="5276850" cy="2884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4516" y="6514068"/>
            <a:ext cx="3029484" cy="369332"/>
          </a:xfrm>
          <a:prstGeom prst="rect">
            <a:avLst/>
          </a:prstGeom>
        </p:spPr>
        <p:txBody>
          <a:bodyPr wrap="none">
            <a:spAutoFit/>
          </a:bodyPr>
          <a:lstStyle/>
          <a:p>
            <a:r>
              <a:rPr lang="en-US" dirty="0" smtClean="0"/>
              <a:t>iusustain.files.wordpress.com</a:t>
            </a:r>
            <a:endParaRPr lang="en-US" dirty="0"/>
          </a:p>
        </p:txBody>
      </p:sp>
    </p:spTree>
    <p:extLst>
      <p:ext uri="{BB962C8B-B14F-4D97-AF65-F5344CB8AC3E}">
        <p14:creationId xmlns:p14="http://schemas.microsoft.com/office/powerpoint/2010/main" val="540186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Innovation &amp; Region</a:t>
            </a:r>
            <a:endParaRPr lang="en-US" dirty="0"/>
          </a:p>
        </p:txBody>
      </p:sp>
      <p:sp>
        <p:nvSpPr>
          <p:cNvPr id="6" name="Content Placeholder 5"/>
          <p:cNvSpPr>
            <a:spLocks noGrp="1"/>
          </p:cNvSpPr>
          <p:nvPr>
            <p:ph idx="1"/>
          </p:nvPr>
        </p:nvSpPr>
        <p:spPr/>
        <p:txBody>
          <a:bodyPr/>
          <a:lstStyle/>
          <a:p>
            <a:r>
              <a:rPr lang="en-US" dirty="0"/>
              <a:t>Innovation &amp; Design </a:t>
            </a:r>
            <a:r>
              <a:rPr lang="en-US" dirty="0" smtClean="0"/>
              <a:t>Process</a:t>
            </a:r>
          </a:p>
          <a:p>
            <a:pPr lvl="1"/>
            <a:r>
              <a:rPr lang="en-US" dirty="0" smtClean="0"/>
              <a:t>Innovation </a:t>
            </a:r>
            <a:r>
              <a:rPr lang="en-US" dirty="0"/>
              <a:t>and Exemplary </a:t>
            </a:r>
            <a:r>
              <a:rPr lang="en-US" dirty="0" smtClean="0"/>
              <a:t>Performance</a:t>
            </a:r>
            <a:endParaRPr lang="en-US" dirty="0"/>
          </a:p>
          <a:p>
            <a:pPr lvl="1"/>
            <a:r>
              <a:rPr lang="en-US" dirty="0" smtClean="0"/>
              <a:t>LEED </a:t>
            </a:r>
            <a:r>
              <a:rPr lang="en-US" dirty="0"/>
              <a:t>Accredited </a:t>
            </a:r>
            <a:r>
              <a:rPr lang="en-US" dirty="0" smtClean="0"/>
              <a:t>Professional</a:t>
            </a:r>
          </a:p>
          <a:p>
            <a:r>
              <a:rPr lang="en-US" dirty="0"/>
              <a:t>Regional Priority Credit</a:t>
            </a:r>
          </a:p>
        </p:txBody>
      </p:sp>
    </p:spTree>
    <p:extLst>
      <p:ext uri="{BB962C8B-B14F-4D97-AF65-F5344CB8AC3E}">
        <p14:creationId xmlns:p14="http://schemas.microsoft.com/office/powerpoint/2010/main" val="385735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LEED 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Smart Location &amp; Linkage</a:t>
            </a:r>
          </a:p>
          <a:p>
            <a:pPr lvl="1"/>
            <a:r>
              <a:rPr lang="en-US" dirty="0" smtClean="0"/>
              <a:t>27 points</a:t>
            </a:r>
          </a:p>
          <a:p>
            <a:r>
              <a:rPr lang="en-US" dirty="0" smtClean="0"/>
              <a:t>Neighborhood Pattern &amp; Design</a:t>
            </a:r>
          </a:p>
          <a:p>
            <a:pPr lvl="1"/>
            <a:r>
              <a:rPr lang="en-US" dirty="0" smtClean="0"/>
              <a:t>44 points</a:t>
            </a:r>
          </a:p>
          <a:p>
            <a:r>
              <a:rPr lang="en-US" dirty="0" smtClean="0"/>
              <a:t>Green Infrastructure &amp; Buildings</a:t>
            </a:r>
          </a:p>
          <a:p>
            <a:pPr lvl="1"/>
            <a:r>
              <a:rPr lang="en-US" dirty="0" smtClean="0"/>
              <a:t>29 points</a:t>
            </a:r>
          </a:p>
          <a:p>
            <a:r>
              <a:rPr lang="en-US" dirty="0" smtClean="0"/>
              <a:t>Innovation &amp; Design Process</a:t>
            </a:r>
          </a:p>
          <a:p>
            <a:pPr lvl="1"/>
            <a:r>
              <a:rPr lang="en-US" dirty="0" smtClean="0"/>
              <a:t>6 points</a:t>
            </a:r>
          </a:p>
          <a:p>
            <a:r>
              <a:rPr lang="en-US" dirty="0" smtClean="0"/>
              <a:t>Regional Priority Credit</a:t>
            </a:r>
          </a:p>
          <a:p>
            <a:pPr lvl="1"/>
            <a:r>
              <a:rPr lang="en-US" dirty="0" smtClean="0"/>
              <a:t>4 points</a:t>
            </a:r>
            <a:endParaRPr lang="en-US" dirty="0"/>
          </a:p>
        </p:txBody>
      </p:sp>
      <p:pic>
        <p:nvPicPr>
          <p:cNvPr id="3076" name="Picture 4" descr="http://www.tcrpc-pa.org/Planning-Toolkit/Land-Development/PublishingImages/LEEDN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819400" cy="44053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262233" y="6488668"/>
            <a:ext cx="1859996" cy="369332"/>
          </a:xfrm>
          <a:prstGeom prst="rect">
            <a:avLst/>
          </a:prstGeom>
        </p:spPr>
        <p:txBody>
          <a:bodyPr wrap="none">
            <a:spAutoFit/>
          </a:bodyPr>
          <a:lstStyle/>
          <a:p>
            <a:r>
              <a:rPr lang="en-US" dirty="0"/>
              <a:t>www.tcrpc-pa.org</a:t>
            </a:r>
          </a:p>
        </p:txBody>
      </p:sp>
    </p:spTree>
    <p:extLst>
      <p:ext uri="{BB962C8B-B14F-4D97-AF65-F5344CB8AC3E}">
        <p14:creationId xmlns:p14="http://schemas.microsoft.com/office/powerpoint/2010/main" val="125757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LEED Certification</a:t>
            </a:r>
            <a:endParaRPr lang="en-US" dirty="0"/>
          </a:p>
        </p:txBody>
      </p:sp>
      <p:sp>
        <p:nvSpPr>
          <p:cNvPr id="3" name="Content Placeholder 2"/>
          <p:cNvSpPr>
            <a:spLocks noGrp="1"/>
          </p:cNvSpPr>
          <p:nvPr>
            <p:ph sz="half" idx="1"/>
          </p:nvPr>
        </p:nvSpPr>
        <p:spPr/>
        <p:txBody>
          <a:bodyPr/>
          <a:lstStyle/>
          <a:p>
            <a:r>
              <a:rPr lang="en-US" dirty="0" smtClean="0"/>
              <a:t>Types of Certificate</a:t>
            </a:r>
          </a:p>
          <a:p>
            <a:pPr lvl="1"/>
            <a:r>
              <a:rPr lang="en-US" dirty="0" smtClean="0"/>
              <a:t>Platinum Certificate</a:t>
            </a:r>
          </a:p>
          <a:p>
            <a:pPr lvl="1"/>
            <a:r>
              <a:rPr lang="en-US" dirty="0" smtClean="0"/>
              <a:t>Gold Certificate</a:t>
            </a:r>
          </a:p>
          <a:p>
            <a:pPr lvl="1"/>
            <a:r>
              <a:rPr lang="en-US" dirty="0" smtClean="0"/>
              <a:t>Silver Certificate</a:t>
            </a:r>
          </a:p>
          <a:p>
            <a:pPr lvl="1"/>
            <a:r>
              <a:rPr lang="en-US" dirty="0" smtClean="0"/>
              <a:t>Certificate</a:t>
            </a:r>
            <a:endParaRPr lang="en-US" dirty="0"/>
          </a:p>
        </p:txBody>
      </p:sp>
      <p:sp>
        <p:nvSpPr>
          <p:cNvPr id="4" name="Content Placeholder 3"/>
          <p:cNvSpPr>
            <a:spLocks noGrp="1"/>
          </p:cNvSpPr>
          <p:nvPr>
            <p:ph sz="half" idx="2"/>
          </p:nvPr>
        </p:nvSpPr>
        <p:spPr>
          <a:xfrm>
            <a:off x="4038600" y="1600200"/>
            <a:ext cx="4648200" cy="4525963"/>
          </a:xfrm>
        </p:spPr>
        <p:txBody>
          <a:bodyPr/>
          <a:lstStyle/>
          <a:p>
            <a:r>
              <a:rPr lang="en-US" dirty="0" smtClean="0"/>
              <a:t>Minimum Points Needed</a:t>
            </a:r>
          </a:p>
          <a:p>
            <a:pPr lvl="1"/>
            <a:r>
              <a:rPr lang="en-US" dirty="0" smtClean="0"/>
              <a:t>80</a:t>
            </a:r>
          </a:p>
          <a:p>
            <a:pPr lvl="1"/>
            <a:r>
              <a:rPr lang="en-US" dirty="0" smtClean="0"/>
              <a:t>60</a:t>
            </a:r>
          </a:p>
          <a:p>
            <a:pPr lvl="1"/>
            <a:r>
              <a:rPr lang="en-US" dirty="0" smtClean="0"/>
              <a:t>50</a:t>
            </a:r>
          </a:p>
          <a:p>
            <a:pPr lvl="1"/>
            <a:r>
              <a:rPr lang="en-US" dirty="0" smtClean="0"/>
              <a:t>40</a:t>
            </a:r>
            <a:endParaRPr lang="en-US" dirty="0"/>
          </a:p>
        </p:txBody>
      </p:sp>
      <p:sp>
        <p:nvSpPr>
          <p:cNvPr id="5" name="TextBox 4"/>
          <p:cNvSpPr txBox="1"/>
          <p:nvPr/>
        </p:nvSpPr>
        <p:spPr>
          <a:xfrm>
            <a:off x="0" y="5867400"/>
            <a:ext cx="9144000" cy="461665"/>
          </a:xfrm>
          <a:prstGeom prst="rect">
            <a:avLst/>
          </a:prstGeom>
          <a:noFill/>
        </p:spPr>
        <p:txBody>
          <a:bodyPr wrap="square" rtlCol="0">
            <a:spAutoFit/>
          </a:bodyPr>
          <a:lstStyle/>
          <a:p>
            <a:pPr algn="ctr"/>
            <a:r>
              <a:rPr lang="en-US" sz="2400" dirty="0" smtClean="0"/>
              <a:t>Projects have to meet prerequisites; pick and choose other credits</a:t>
            </a:r>
            <a:endParaRPr lang="en-US" sz="2400" dirty="0"/>
          </a:p>
        </p:txBody>
      </p:sp>
      <p:pic>
        <p:nvPicPr>
          <p:cNvPr id="4098" name="Picture 2" descr="http://www.dbarchitect.com/images/dynamic/slideshow_images/image/leed_logo_nd-gold-plan.project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724150" cy="3457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69625" y="6466897"/>
            <a:ext cx="2252604" cy="369332"/>
          </a:xfrm>
          <a:prstGeom prst="rect">
            <a:avLst/>
          </a:prstGeom>
        </p:spPr>
        <p:txBody>
          <a:bodyPr wrap="none">
            <a:spAutoFit/>
          </a:bodyPr>
          <a:lstStyle/>
          <a:p>
            <a:r>
              <a:rPr lang="en-US" dirty="0"/>
              <a:t>www.dbarchitect.com</a:t>
            </a:r>
          </a:p>
        </p:txBody>
      </p:sp>
    </p:spTree>
    <p:extLst>
      <p:ext uri="{BB962C8B-B14F-4D97-AF65-F5344CB8AC3E}">
        <p14:creationId xmlns:p14="http://schemas.microsoft.com/office/powerpoint/2010/main" val="228234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theatlanticcities.com/img/upload/2011/12/01/kaid2_edi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4" y="-13607"/>
            <a:ext cx="9162143" cy="68716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09204" y="6488668"/>
            <a:ext cx="2534796" cy="369332"/>
          </a:xfrm>
          <a:prstGeom prst="rect">
            <a:avLst/>
          </a:prstGeom>
        </p:spPr>
        <p:txBody>
          <a:bodyPr wrap="none">
            <a:spAutoFit/>
          </a:bodyPr>
          <a:lstStyle/>
          <a:p>
            <a:r>
              <a:rPr lang="en-US" dirty="0"/>
              <a:t>cdn.theatlanticcities.com</a:t>
            </a:r>
          </a:p>
        </p:txBody>
      </p:sp>
    </p:spTree>
    <p:extLst>
      <p:ext uri="{BB962C8B-B14F-4D97-AF65-F5344CB8AC3E}">
        <p14:creationId xmlns:p14="http://schemas.microsoft.com/office/powerpoint/2010/main" val="136882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Smart Location &amp; </a:t>
            </a:r>
            <a:r>
              <a:rPr lang="en-US" dirty="0" smtClean="0"/>
              <a:t>Linkage</a:t>
            </a:r>
            <a:endParaRPr lang="en-US" dirty="0"/>
          </a:p>
        </p:txBody>
      </p:sp>
      <p:sp>
        <p:nvSpPr>
          <p:cNvPr id="6" name="Content Placeholder 5"/>
          <p:cNvSpPr>
            <a:spLocks noGrp="1"/>
          </p:cNvSpPr>
          <p:nvPr>
            <p:ph sz="half" idx="1"/>
          </p:nvPr>
        </p:nvSpPr>
        <p:spPr/>
        <p:txBody>
          <a:bodyPr>
            <a:normAutofit fontScale="92500" lnSpcReduction="10000"/>
          </a:bodyPr>
          <a:lstStyle/>
          <a:p>
            <a:r>
              <a:rPr lang="en-US" i="1" dirty="0" smtClean="0"/>
              <a:t>Smart Location </a:t>
            </a:r>
            <a:r>
              <a:rPr lang="en-US" i="1" dirty="0" smtClean="0">
                <a:sym typeface="Symbol"/>
              </a:rPr>
              <a:t></a:t>
            </a:r>
            <a:endParaRPr lang="en-US" i="1" dirty="0" smtClean="0"/>
          </a:p>
          <a:p>
            <a:r>
              <a:rPr lang="en-US" i="1" dirty="0"/>
              <a:t>Imperiled Species &amp; Ecological Communities</a:t>
            </a:r>
          </a:p>
          <a:p>
            <a:r>
              <a:rPr lang="en-US" i="1" dirty="0"/>
              <a:t>Wetland &amp; Water Body Conservation</a:t>
            </a:r>
          </a:p>
          <a:p>
            <a:r>
              <a:rPr lang="en-US" i="1" dirty="0"/>
              <a:t>Agricultural Land Conservation</a:t>
            </a:r>
          </a:p>
          <a:p>
            <a:r>
              <a:rPr lang="en-US" i="1" dirty="0"/>
              <a:t>Floodplain Avoidance</a:t>
            </a:r>
          </a:p>
          <a:p>
            <a:r>
              <a:rPr lang="en-US" dirty="0" smtClean="0"/>
              <a:t>Preferred Locations</a:t>
            </a:r>
            <a:r>
              <a:rPr lang="en-US" i="1" dirty="0"/>
              <a:t> </a:t>
            </a:r>
            <a:r>
              <a:rPr lang="en-US" i="1" dirty="0" smtClean="0">
                <a:sym typeface="Symbol"/>
              </a:rPr>
              <a:t></a:t>
            </a:r>
            <a:endParaRPr lang="en-US" dirty="0" smtClean="0"/>
          </a:p>
          <a:p>
            <a:r>
              <a:rPr lang="en-US" dirty="0" smtClean="0"/>
              <a:t>Brownfields Redevelopment</a:t>
            </a:r>
          </a:p>
        </p:txBody>
      </p:sp>
      <p:sp>
        <p:nvSpPr>
          <p:cNvPr id="7" name="Content Placeholder 6"/>
          <p:cNvSpPr>
            <a:spLocks noGrp="1"/>
          </p:cNvSpPr>
          <p:nvPr>
            <p:ph sz="half" idx="2"/>
          </p:nvPr>
        </p:nvSpPr>
        <p:spPr>
          <a:xfrm>
            <a:off x="4572000" y="1600200"/>
            <a:ext cx="4267200" cy="4525963"/>
          </a:xfrm>
        </p:spPr>
        <p:txBody>
          <a:bodyPr>
            <a:normAutofit fontScale="92500" lnSpcReduction="10000"/>
          </a:bodyPr>
          <a:lstStyle/>
          <a:p>
            <a:r>
              <a:rPr lang="en-US" dirty="0"/>
              <a:t>Reduced Auto Dependence</a:t>
            </a:r>
          </a:p>
          <a:p>
            <a:r>
              <a:rPr lang="en-US" dirty="0"/>
              <a:t>Bicycle Network &amp; Storage</a:t>
            </a:r>
          </a:p>
          <a:p>
            <a:r>
              <a:rPr lang="en-US" dirty="0"/>
              <a:t>Housing &amp; Jobs Proximity</a:t>
            </a:r>
          </a:p>
          <a:p>
            <a:r>
              <a:rPr lang="en-US" dirty="0" smtClean="0"/>
              <a:t>Steep </a:t>
            </a:r>
            <a:r>
              <a:rPr lang="en-US" dirty="0"/>
              <a:t>S</a:t>
            </a:r>
            <a:r>
              <a:rPr lang="en-US" dirty="0" smtClean="0"/>
              <a:t>lope Protection</a:t>
            </a:r>
          </a:p>
          <a:p>
            <a:r>
              <a:rPr lang="en-US" dirty="0"/>
              <a:t>Site Design for Habitat or Wetland Conservation </a:t>
            </a:r>
            <a:endParaRPr lang="en-US" dirty="0" smtClean="0"/>
          </a:p>
          <a:p>
            <a:r>
              <a:rPr lang="en-US" dirty="0" smtClean="0"/>
              <a:t>Restoration </a:t>
            </a:r>
            <a:r>
              <a:rPr lang="en-US" dirty="0"/>
              <a:t>of Habitat or Wetlands </a:t>
            </a:r>
            <a:endParaRPr lang="en-US" dirty="0" smtClean="0"/>
          </a:p>
          <a:p>
            <a:r>
              <a:rPr lang="en-US" dirty="0" smtClean="0"/>
              <a:t>Long Term Conservation </a:t>
            </a:r>
            <a:r>
              <a:rPr lang="en-US" dirty="0"/>
              <a:t>Management of Habitat or Wetlands</a:t>
            </a:r>
            <a:endParaRPr lang="en-US" dirty="0" smtClean="0"/>
          </a:p>
          <a:p>
            <a:pPr lvl="1"/>
            <a:endParaRPr lang="en-US" dirty="0"/>
          </a:p>
          <a:p>
            <a:endParaRPr lang="en-US" dirty="0"/>
          </a:p>
        </p:txBody>
      </p:sp>
    </p:spTree>
    <p:extLst>
      <p:ext uri="{BB962C8B-B14F-4D97-AF65-F5344CB8AC3E}">
        <p14:creationId xmlns:p14="http://schemas.microsoft.com/office/powerpoint/2010/main" val="370027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Smart Location</a:t>
            </a:r>
            <a:endParaRPr lang="en-US" dirty="0"/>
          </a:p>
        </p:txBody>
      </p:sp>
      <p:sp>
        <p:nvSpPr>
          <p:cNvPr id="6" name="Content Placeholder 5"/>
          <p:cNvSpPr>
            <a:spLocks noGrp="1"/>
          </p:cNvSpPr>
          <p:nvPr>
            <p:ph idx="1"/>
          </p:nvPr>
        </p:nvSpPr>
        <p:spPr>
          <a:xfrm>
            <a:off x="457200" y="1600200"/>
            <a:ext cx="4495800" cy="4525963"/>
          </a:xfrm>
        </p:spPr>
        <p:txBody>
          <a:bodyPr>
            <a:normAutofit lnSpcReduction="10000"/>
          </a:bodyPr>
          <a:lstStyle/>
          <a:p>
            <a:r>
              <a:rPr lang="en-US" dirty="0" smtClean="0"/>
              <a:t>Must be at least one:</a:t>
            </a:r>
          </a:p>
          <a:p>
            <a:pPr lvl="1"/>
            <a:r>
              <a:rPr lang="en-US" dirty="0" smtClean="0"/>
              <a:t>Infill site</a:t>
            </a:r>
          </a:p>
          <a:p>
            <a:pPr lvl="1"/>
            <a:r>
              <a:rPr lang="en-US" dirty="0" smtClean="0"/>
              <a:t>Adjacent site with connectivity</a:t>
            </a:r>
          </a:p>
          <a:p>
            <a:pPr lvl="2"/>
            <a:r>
              <a:rPr lang="en-US" dirty="0" smtClean="0"/>
              <a:t>Intersection density</a:t>
            </a:r>
          </a:p>
          <a:p>
            <a:pPr lvl="1"/>
            <a:r>
              <a:rPr lang="en-US" dirty="0" smtClean="0"/>
              <a:t>Nearby adequate transit service</a:t>
            </a:r>
          </a:p>
          <a:p>
            <a:pPr lvl="1"/>
            <a:r>
              <a:rPr lang="en-US" dirty="0" smtClean="0"/>
              <a:t>Nearby Neighborhood Assets (Shops, services, facilities)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96" y="1676400"/>
            <a:ext cx="4237961"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876800" y="5791200"/>
            <a:ext cx="4335954" cy="369332"/>
          </a:xfrm>
          <a:prstGeom prst="rect">
            <a:avLst/>
          </a:prstGeom>
          <a:noFill/>
        </p:spPr>
        <p:txBody>
          <a:bodyPr wrap="square" rtlCol="0">
            <a:spAutoFit/>
          </a:bodyPr>
          <a:lstStyle/>
          <a:p>
            <a:pPr algn="ctr"/>
            <a:r>
              <a:rPr lang="en-US" dirty="0" smtClean="0"/>
              <a:t>Option 2: Adjacent Site w/ Connectivity</a:t>
            </a:r>
            <a:endParaRPr lang="en-US" dirty="0"/>
          </a:p>
        </p:txBody>
      </p:sp>
      <p:sp>
        <p:nvSpPr>
          <p:cNvPr id="9" name="TextBox 8"/>
          <p:cNvSpPr txBox="1"/>
          <p:nvPr/>
        </p:nvSpPr>
        <p:spPr>
          <a:xfrm>
            <a:off x="1" y="6499554"/>
            <a:ext cx="9144000" cy="369332"/>
          </a:xfrm>
          <a:prstGeom prst="rect">
            <a:avLst/>
          </a:prstGeom>
          <a:noFill/>
        </p:spPr>
        <p:txBody>
          <a:bodyPr wrap="square" rtlCol="0">
            <a:spAutoFit/>
          </a:bodyPr>
          <a:lstStyle/>
          <a:p>
            <a:pPr algn="r"/>
            <a:r>
              <a:rPr lang="en-US" dirty="0" smtClean="0"/>
              <a:t>US GBC (2013) “LEED 2009 for Neighborhood development”</a:t>
            </a:r>
            <a:endParaRPr lang="en-US" dirty="0"/>
          </a:p>
        </p:txBody>
      </p:sp>
    </p:spTree>
    <p:extLst>
      <p:ext uri="{BB962C8B-B14F-4D97-AF65-F5344CB8AC3E}">
        <p14:creationId xmlns:p14="http://schemas.microsoft.com/office/powerpoint/2010/main" val="69611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Locations (1-10 points)</a:t>
            </a:r>
            <a:endParaRPr lang="en-US" dirty="0"/>
          </a:p>
        </p:txBody>
      </p:sp>
      <p:sp>
        <p:nvSpPr>
          <p:cNvPr id="3" name="Content Placeholder 2"/>
          <p:cNvSpPr>
            <a:spLocks noGrp="1"/>
          </p:cNvSpPr>
          <p:nvPr>
            <p:ph idx="1"/>
          </p:nvPr>
        </p:nvSpPr>
        <p:spPr/>
        <p:txBody>
          <a:bodyPr>
            <a:normAutofit/>
          </a:bodyPr>
          <a:lstStyle/>
          <a:p>
            <a:r>
              <a:rPr lang="en-US" dirty="0"/>
              <a:t>E</a:t>
            </a:r>
            <a:r>
              <a:rPr lang="en-US" dirty="0" smtClean="0"/>
              <a:t>ncourage </a:t>
            </a:r>
            <a:r>
              <a:rPr lang="en-US" dirty="0"/>
              <a:t>development </a:t>
            </a:r>
            <a:r>
              <a:rPr lang="en-US" dirty="0" smtClean="0"/>
              <a:t>within </a:t>
            </a:r>
            <a:r>
              <a:rPr lang="en-US" dirty="0"/>
              <a:t>existing </a:t>
            </a:r>
            <a:r>
              <a:rPr lang="en-US" dirty="0" smtClean="0"/>
              <a:t>communities</a:t>
            </a:r>
          </a:p>
          <a:p>
            <a:pPr lvl="1"/>
            <a:r>
              <a:rPr lang="en-US" dirty="0" smtClean="0"/>
              <a:t>reduce sprawl</a:t>
            </a:r>
          </a:p>
          <a:p>
            <a:pPr lvl="1"/>
            <a:r>
              <a:rPr lang="en-US" dirty="0" smtClean="0"/>
              <a:t>reduce </a:t>
            </a:r>
            <a:r>
              <a:rPr lang="en-US" dirty="0"/>
              <a:t>development </a:t>
            </a:r>
            <a:r>
              <a:rPr lang="en-US" dirty="0" smtClean="0"/>
              <a:t>beyond existing development</a:t>
            </a:r>
          </a:p>
          <a:p>
            <a:pPr lvl="1"/>
            <a:r>
              <a:rPr lang="en-US" dirty="0" smtClean="0"/>
              <a:t>conserve </a:t>
            </a:r>
            <a:r>
              <a:rPr lang="en-US" dirty="0"/>
              <a:t>natural </a:t>
            </a:r>
            <a:r>
              <a:rPr lang="en-US" dirty="0" smtClean="0"/>
              <a:t>&amp;financial resources</a:t>
            </a:r>
          </a:p>
          <a:p>
            <a:r>
              <a:rPr lang="en-US" dirty="0" smtClean="0"/>
              <a:t>Points for location type (infill, …), connectivity, federal high-priority locations</a:t>
            </a:r>
            <a:endParaRPr lang="en-US" dirty="0"/>
          </a:p>
        </p:txBody>
      </p:sp>
    </p:spTree>
    <p:extLst>
      <p:ext uri="{BB962C8B-B14F-4D97-AF65-F5344CB8AC3E}">
        <p14:creationId xmlns:p14="http://schemas.microsoft.com/office/powerpoint/2010/main" val="184485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ynd.yardi.com/wp-content/uploads/2012/03/The-Vi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75772"/>
            <a:ext cx="9144000" cy="53822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a:t>Village at Market </a:t>
            </a:r>
            <a:r>
              <a:rPr lang="en-US" b="1" dirty="0" smtClean="0"/>
              <a:t>Creek (Silver)</a:t>
            </a:r>
            <a:endParaRPr lang="en-US" dirty="0"/>
          </a:p>
        </p:txBody>
      </p:sp>
      <p:sp>
        <p:nvSpPr>
          <p:cNvPr id="7" name="Content Placeholder 6"/>
          <p:cNvSpPr>
            <a:spLocks noGrp="1"/>
          </p:cNvSpPr>
          <p:nvPr>
            <p:ph idx="1"/>
          </p:nvPr>
        </p:nvSpPr>
        <p:spPr>
          <a:xfrm>
            <a:off x="457200" y="1600201"/>
            <a:ext cx="7848600" cy="1905000"/>
          </a:xfrm>
          <a:solidFill>
            <a:srgbClr val="000000">
              <a:alpha val="50196"/>
            </a:srgbClr>
          </a:solidFill>
        </p:spPr>
        <p:txBody>
          <a:bodyPr/>
          <a:lstStyle/>
          <a:p>
            <a:r>
              <a:rPr lang="en-US" dirty="0">
                <a:solidFill>
                  <a:schemeClr val="bg1"/>
                </a:solidFill>
              </a:rPr>
              <a:t>84 adjacent acres </a:t>
            </a:r>
            <a:endParaRPr lang="en-US" dirty="0" smtClean="0">
              <a:solidFill>
                <a:schemeClr val="bg1"/>
              </a:solidFill>
            </a:endParaRPr>
          </a:p>
          <a:p>
            <a:r>
              <a:rPr lang="en-US" dirty="0" smtClean="0">
                <a:solidFill>
                  <a:schemeClr val="bg1"/>
                </a:solidFill>
              </a:rPr>
              <a:t>Residential</a:t>
            </a:r>
            <a:r>
              <a:rPr lang="en-US" dirty="0">
                <a:solidFill>
                  <a:schemeClr val="bg1"/>
                </a:solidFill>
              </a:rPr>
              <a:t>, commercial and recreational space</a:t>
            </a:r>
          </a:p>
          <a:p>
            <a:endParaRPr lang="en-US" dirty="0">
              <a:solidFill>
                <a:schemeClr val="bg1"/>
              </a:solidFill>
            </a:endParaRPr>
          </a:p>
          <a:p>
            <a:endParaRPr lang="en-US" dirty="0">
              <a:solidFill>
                <a:schemeClr val="bg1"/>
              </a:solidFill>
            </a:endParaRPr>
          </a:p>
        </p:txBody>
      </p:sp>
      <p:sp>
        <p:nvSpPr>
          <p:cNvPr id="5" name="Rectangle 4"/>
          <p:cNvSpPr/>
          <p:nvPr/>
        </p:nvSpPr>
        <p:spPr>
          <a:xfrm>
            <a:off x="7554013" y="7257"/>
            <a:ext cx="1589987" cy="369332"/>
          </a:xfrm>
          <a:prstGeom prst="rect">
            <a:avLst/>
          </a:prstGeom>
        </p:spPr>
        <p:txBody>
          <a:bodyPr wrap="none">
            <a:spAutoFit/>
          </a:bodyPr>
          <a:lstStyle/>
          <a:p>
            <a:r>
              <a:rPr lang="en-US" dirty="0"/>
              <a:t>synd.yardi.com</a:t>
            </a:r>
          </a:p>
        </p:txBody>
      </p:sp>
    </p:spTree>
    <p:extLst>
      <p:ext uri="{BB962C8B-B14F-4D97-AF65-F5344CB8AC3E}">
        <p14:creationId xmlns:p14="http://schemas.microsoft.com/office/powerpoint/2010/main" val="11873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5661</Words>
  <Application>Microsoft Office PowerPoint</Application>
  <PresentationFormat>On-screen Show (4:3)</PresentationFormat>
  <Paragraphs>388</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LEED ND</vt:lpstr>
      <vt:lpstr>PowerPoint Presentation</vt:lpstr>
      <vt:lpstr>LEED ND</vt:lpstr>
      <vt:lpstr>LEED Certification</vt:lpstr>
      <vt:lpstr>PowerPoint Presentation</vt:lpstr>
      <vt:lpstr>Smart Location &amp; Linkage</vt:lpstr>
      <vt:lpstr>Smart Location</vt:lpstr>
      <vt:lpstr>Preferred Locations (1-10 points)</vt:lpstr>
      <vt:lpstr>Village at Market Creek (Silver)</vt:lpstr>
      <vt:lpstr>Neighborhood Pattern &amp; Design</vt:lpstr>
      <vt:lpstr>Walkable Streets</vt:lpstr>
      <vt:lpstr>Connected &amp; Open Community</vt:lpstr>
      <vt:lpstr>Cincinnati Senior Housing Complex</vt:lpstr>
      <vt:lpstr>Neighborhood Pattern &amp; Design (cont.)</vt:lpstr>
      <vt:lpstr>Transportation Demand Management (1-2 points)</vt:lpstr>
      <vt:lpstr>Visitability and Universal Design  (1 point)</vt:lpstr>
      <vt:lpstr>Milwaukee Housing Authority</vt:lpstr>
      <vt:lpstr>Green Infrastructure &amp; Buildings</vt:lpstr>
      <vt:lpstr>Green Infrastructure &amp; Buildings (cont.)</vt:lpstr>
      <vt:lpstr>Heat Island Reduction</vt:lpstr>
      <vt:lpstr>Solid Waste Management Infrastructure (1 point)</vt:lpstr>
      <vt:lpstr>Light Pollution Reduction</vt:lpstr>
      <vt:lpstr>Innovation &amp; Region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LEED ND</dc:title>
  <dc:creator>Everett, Jess W.</dc:creator>
  <cp:lastModifiedBy>Windows User</cp:lastModifiedBy>
  <cp:revision>18</cp:revision>
  <dcterms:created xsi:type="dcterms:W3CDTF">2006-08-16T00:00:00Z</dcterms:created>
  <dcterms:modified xsi:type="dcterms:W3CDTF">2014-04-23T15:51:39Z</dcterms:modified>
</cp:coreProperties>
</file>